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311" r:id="rId2"/>
  </p:sldIdLst>
  <p:sldSz cx="30279975" cy="42808525"/>
  <p:notesSz cx="6799263" cy="9929813"/>
  <p:defaultTextStyle>
    <a:defPPr>
      <a:defRPr lang="fr-FR"/>
    </a:defPPr>
    <a:lvl1pPr marL="0" algn="l" defTabSz="3461461">
      <a:defRPr sz="6800">
        <a:solidFill>
          <a:schemeClr val="tx1"/>
        </a:solidFill>
        <a:latin typeface="+mn-lt"/>
        <a:ea typeface="+mn-ea"/>
      </a:defRPr>
    </a:lvl1pPr>
    <a:lvl2pPr marL="1730731" algn="l" defTabSz="3461461">
      <a:defRPr sz="6800">
        <a:solidFill>
          <a:schemeClr val="tx1"/>
        </a:solidFill>
        <a:latin typeface="+mn-lt"/>
        <a:ea typeface="+mn-ea"/>
      </a:defRPr>
    </a:lvl2pPr>
    <a:lvl3pPr marL="3461461" algn="l" defTabSz="3461461">
      <a:defRPr sz="6800">
        <a:solidFill>
          <a:schemeClr val="tx1"/>
        </a:solidFill>
        <a:latin typeface="+mn-lt"/>
        <a:ea typeface="+mn-ea"/>
      </a:defRPr>
    </a:lvl3pPr>
    <a:lvl4pPr marL="5192192" algn="l" defTabSz="3461461">
      <a:defRPr sz="6800">
        <a:solidFill>
          <a:schemeClr val="tx1"/>
        </a:solidFill>
        <a:latin typeface="+mn-lt"/>
        <a:ea typeface="+mn-ea"/>
      </a:defRPr>
    </a:lvl4pPr>
    <a:lvl5pPr marL="6922922" algn="l" defTabSz="3461461">
      <a:defRPr sz="6800">
        <a:solidFill>
          <a:schemeClr val="tx1"/>
        </a:solidFill>
        <a:latin typeface="+mn-lt"/>
        <a:ea typeface="+mn-ea"/>
      </a:defRPr>
    </a:lvl5pPr>
    <a:lvl6pPr marL="8653653" algn="l" defTabSz="3461461">
      <a:defRPr sz="6800">
        <a:solidFill>
          <a:schemeClr val="tx1"/>
        </a:solidFill>
        <a:latin typeface="+mn-lt"/>
        <a:ea typeface="+mn-ea"/>
      </a:defRPr>
    </a:lvl6pPr>
    <a:lvl7pPr marL="10384384" algn="l" defTabSz="3461461">
      <a:defRPr sz="6800">
        <a:solidFill>
          <a:schemeClr val="tx1"/>
        </a:solidFill>
        <a:latin typeface="+mn-lt"/>
        <a:ea typeface="+mn-ea"/>
      </a:defRPr>
    </a:lvl7pPr>
    <a:lvl8pPr marL="12115114" algn="l" defTabSz="3461461">
      <a:defRPr sz="6800">
        <a:solidFill>
          <a:schemeClr val="tx1"/>
        </a:solidFill>
        <a:latin typeface="+mn-lt"/>
        <a:ea typeface="+mn-ea"/>
      </a:defRPr>
    </a:lvl8pPr>
    <a:lvl9pPr marL="13845845" algn="l" defTabSz="3461461">
      <a:defRPr sz="6800">
        <a:solidFill>
          <a:schemeClr val="tx1"/>
        </a:solidFill>
        <a:latin typeface="+mn-lt"/>
        <a:ea typeface="+mn-ea"/>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BF3"/>
    <a:srgbClr val="99C7E8"/>
    <a:srgbClr val="B8CFE2"/>
    <a:srgbClr val="4E87B6"/>
    <a:srgbClr val="CB8585"/>
    <a:srgbClr val="FEFFFF"/>
    <a:srgbClr val="B0E4F6"/>
    <a:srgbClr val="00B0E6"/>
    <a:srgbClr val="6DDCFF"/>
    <a:srgbClr val="E7B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C305574-E482-DEDE-E4DF-6C7B19CEA66D}">
  <a:tblStyle styleId="{0C305574-E482-DEDE-E4DF-6C7B19CEA66D}" styleName="Style moyen 2 - Accentuation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1851A153-4141-1A45-827B-ABAF577206CD}" styleName="Style moyen 2 - Accentuation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1F8D8321-0CA5-123F-4EED-23E7EB2C4090}" styleName="Style léger 3 - Accentuation 3">
    <a:wholeTbl>
      <a:tcTxStyle>
        <a:fontRef idx="minor">
          <a:srgbClr val="000000"/>
        </a:fontRef>
        <a:schemeClr val="tx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50800">
              <a:solidFill>
                <a:schemeClr val="accent3"/>
              </a:solidFill>
            </a:ln>
          </a:top>
        </a:tcBdr>
        <a:fill>
          <a:noFill/>
        </a:fill>
      </a:tcStyle>
    </a:lastRow>
    <a:seCell>
      <a:tcStyle>
        <a:tcBdr/>
      </a:tcStyle>
    </a:seCell>
    <a:swCell>
      <a:tcStyle>
        <a:tcBdr/>
      </a:tcStyle>
    </a:swCell>
    <a:firstRow>
      <a:tcStyle>
        <a:tcBdr>
          <a:bottom>
            <a:ln w="25400">
              <a:solidFill>
                <a:schemeClr val="accent3"/>
              </a:solidFill>
            </a:ln>
          </a:bottom>
        </a:tcBdr>
        <a:fill>
          <a:noFill/>
        </a:fill>
      </a:tcStyle>
    </a:firstRow>
    <a:neCell>
      <a:tcStyle>
        <a:tcBdr/>
      </a:tcStyle>
    </a:neCell>
    <a:nwCell>
      <a:tcStyle>
        <a:tcBdr/>
      </a:tcStyle>
    </a:nwCell>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2173" autoAdjust="0"/>
    <p:restoredTop sz="99321" autoAdjust="0"/>
  </p:normalViewPr>
  <p:slideViewPr>
    <p:cSldViewPr>
      <p:cViewPr>
        <p:scale>
          <a:sx n="50" d="100"/>
          <a:sy n="50" d="100"/>
        </p:scale>
        <p:origin x="-924" y="426"/>
      </p:cViewPr>
      <p:guideLst>
        <p:guide orient="horz" pos="13483"/>
        <p:guide pos="7153"/>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4002" y="-96"/>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80293" tIns="40147" rIns="80293" bIns="40147" rtlCol="0"/>
          <a:lstStyle>
            <a:lvl1pPr algn="l">
              <a:defRPr sz="1100"/>
            </a:lvl1pPr>
          </a:lstStyle>
          <a:p>
            <a:endParaRPr lang="fr-FR"/>
          </a:p>
        </p:txBody>
      </p:sp>
      <p:sp>
        <p:nvSpPr>
          <p:cNvPr id="3" name="Espace réservé de la date 2"/>
          <p:cNvSpPr>
            <a:spLocks noGrp="1"/>
          </p:cNvSpPr>
          <p:nvPr>
            <p:ph type="dt" sz="quarter" idx="1"/>
          </p:nvPr>
        </p:nvSpPr>
        <p:spPr>
          <a:xfrm>
            <a:off x="3851342" y="0"/>
            <a:ext cx="2946347" cy="496491"/>
          </a:xfrm>
          <a:prstGeom prst="rect">
            <a:avLst/>
          </a:prstGeom>
        </p:spPr>
        <p:txBody>
          <a:bodyPr vert="horz" lIns="80293" tIns="40147" rIns="80293" bIns="40147" rtlCol="0"/>
          <a:lstStyle>
            <a:lvl1pPr algn="r">
              <a:defRPr sz="1100"/>
            </a:lvl1pPr>
          </a:lstStyle>
          <a:p>
            <a:fld id="{7CB598BA-D37D-46BC-8F25-35DF591A51BD}" type="datetimeFigureOut">
              <a:rPr lang="fr-FR" smtClean="0"/>
              <a:t>13/07/2022</a:t>
            </a:fld>
            <a:endParaRPr lang="fr-FR"/>
          </a:p>
        </p:txBody>
      </p:sp>
      <p:sp>
        <p:nvSpPr>
          <p:cNvPr id="4" name="Espace réservé du pied de page 3"/>
          <p:cNvSpPr>
            <a:spLocks noGrp="1"/>
          </p:cNvSpPr>
          <p:nvPr>
            <p:ph type="ftr" sz="quarter" idx="2"/>
          </p:nvPr>
        </p:nvSpPr>
        <p:spPr>
          <a:xfrm>
            <a:off x="0" y="9432030"/>
            <a:ext cx="2946347" cy="496491"/>
          </a:xfrm>
          <a:prstGeom prst="rect">
            <a:avLst/>
          </a:prstGeom>
        </p:spPr>
        <p:txBody>
          <a:bodyPr vert="horz" lIns="80293" tIns="40147" rIns="80293" bIns="40147" rtlCol="0" anchor="b"/>
          <a:lstStyle>
            <a:lvl1pPr algn="l">
              <a:defRPr sz="1100"/>
            </a:lvl1pPr>
          </a:lstStyle>
          <a:p>
            <a:endParaRPr lang="fr-FR"/>
          </a:p>
        </p:txBody>
      </p:sp>
      <p:sp>
        <p:nvSpPr>
          <p:cNvPr id="5" name="Espace réservé du numéro de diapositive 4"/>
          <p:cNvSpPr>
            <a:spLocks noGrp="1"/>
          </p:cNvSpPr>
          <p:nvPr>
            <p:ph type="sldNum" sz="quarter" idx="3"/>
          </p:nvPr>
        </p:nvSpPr>
        <p:spPr>
          <a:xfrm>
            <a:off x="3851342" y="9432030"/>
            <a:ext cx="2946347" cy="496491"/>
          </a:xfrm>
          <a:prstGeom prst="rect">
            <a:avLst/>
          </a:prstGeom>
        </p:spPr>
        <p:txBody>
          <a:bodyPr vert="horz" lIns="80293" tIns="40147" rIns="80293" bIns="40147" rtlCol="0" anchor="b"/>
          <a:lstStyle>
            <a:lvl1pPr algn="r">
              <a:defRPr sz="1100"/>
            </a:lvl1pPr>
          </a:lstStyle>
          <a:p>
            <a:fld id="{2B0E2B45-D746-42E5-A522-2A19D76E0C73}" type="slidenum">
              <a:rPr lang="fr-FR" smtClean="0"/>
              <a:t>‹N°›</a:t>
            </a:fld>
            <a:endParaRPr lang="fr-FR"/>
          </a:p>
        </p:txBody>
      </p:sp>
    </p:spTree>
    <p:extLst>
      <p:ext uri="{BB962C8B-B14F-4D97-AF65-F5344CB8AC3E}">
        <p14:creationId xmlns:p14="http://schemas.microsoft.com/office/powerpoint/2010/main" val="36245260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7784"/>
          </a:xfrm>
          <a:prstGeom prst="rect">
            <a:avLst/>
          </a:prstGeom>
        </p:spPr>
        <p:txBody>
          <a:bodyPr vert="horz" lIns="80293" tIns="40147" rIns="80293" bIns="40147" rtlCol="0"/>
          <a:lstStyle>
            <a:lvl1pPr algn="l">
              <a:defRPr sz="1100"/>
            </a:lvl1pPr>
          </a:lstStyle>
          <a:p>
            <a:endParaRPr lang="fr-FR"/>
          </a:p>
        </p:txBody>
      </p:sp>
      <p:sp>
        <p:nvSpPr>
          <p:cNvPr id="3" name="Espace réservé de la date 2"/>
          <p:cNvSpPr>
            <a:spLocks noGrp="1"/>
          </p:cNvSpPr>
          <p:nvPr>
            <p:ph type="dt" idx="1"/>
          </p:nvPr>
        </p:nvSpPr>
        <p:spPr>
          <a:xfrm>
            <a:off x="3851342" y="0"/>
            <a:ext cx="2946347" cy="497784"/>
          </a:xfrm>
          <a:prstGeom prst="rect">
            <a:avLst/>
          </a:prstGeom>
        </p:spPr>
        <p:txBody>
          <a:bodyPr vert="horz" lIns="80293" tIns="40147" rIns="80293" bIns="40147" rtlCol="0"/>
          <a:lstStyle>
            <a:lvl1pPr algn="r">
              <a:defRPr sz="1100"/>
            </a:lvl1pPr>
          </a:lstStyle>
          <a:p>
            <a:fld id="{B518D800-D911-D648-B079-AD6C1A2036FD}" type="datetimeFigureOut">
              <a:rPr lang="fr-FR" smtClean="0"/>
              <a:t>13/07/2022</a:t>
            </a:fld>
            <a:endParaRPr lang="fr-FR"/>
          </a:p>
        </p:txBody>
      </p:sp>
      <p:sp>
        <p:nvSpPr>
          <p:cNvPr id="4" name="Espace réservé de l'image des diapositives 3"/>
          <p:cNvSpPr>
            <a:spLocks noGrp="1" noRot="1" noChangeAspect="1"/>
          </p:cNvSpPr>
          <p:nvPr>
            <p:ph type="sldImg" idx="2"/>
          </p:nvPr>
        </p:nvSpPr>
        <p:spPr>
          <a:xfrm>
            <a:off x="2214563" y="1241425"/>
            <a:ext cx="2370137" cy="3351213"/>
          </a:xfrm>
          <a:prstGeom prst="rect">
            <a:avLst/>
          </a:prstGeom>
          <a:noFill/>
          <a:ln w="12700">
            <a:solidFill>
              <a:prstClr val="black"/>
            </a:solidFill>
          </a:ln>
        </p:spPr>
        <p:txBody>
          <a:bodyPr vert="horz" lIns="80293" tIns="40147" rIns="80293" bIns="40147" rtlCol="0" anchor="ctr"/>
          <a:lstStyle/>
          <a:p>
            <a:endParaRPr lang="fr-FR"/>
          </a:p>
        </p:txBody>
      </p:sp>
      <p:sp>
        <p:nvSpPr>
          <p:cNvPr id="5" name="Espace réservé des notes 4"/>
          <p:cNvSpPr>
            <a:spLocks noGrp="1"/>
          </p:cNvSpPr>
          <p:nvPr>
            <p:ph type="body" sz="quarter" idx="3"/>
          </p:nvPr>
        </p:nvSpPr>
        <p:spPr>
          <a:xfrm>
            <a:off x="679927" y="4778722"/>
            <a:ext cx="5439410" cy="3909864"/>
          </a:xfrm>
          <a:prstGeom prst="rect">
            <a:avLst/>
          </a:prstGeom>
        </p:spPr>
        <p:txBody>
          <a:bodyPr vert="horz" lIns="80293" tIns="40147" rIns="80293" bIns="40147"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9432030"/>
            <a:ext cx="2946347" cy="497783"/>
          </a:xfrm>
          <a:prstGeom prst="rect">
            <a:avLst/>
          </a:prstGeom>
        </p:spPr>
        <p:txBody>
          <a:bodyPr vert="horz" lIns="80293" tIns="40147" rIns="80293" bIns="40147" rtlCol="0" anchor="b"/>
          <a:lstStyle>
            <a:lvl1pPr algn="l">
              <a:defRPr sz="1100"/>
            </a:lvl1pPr>
          </a:lstStyle>
          <a:p>
            <a:endParaRPr lang="fr-FR"/>
          </a:p>
        </p:txBody>
      </p:sp>
      <p:sp>
        <p:nvSpPr>
          <p:cNvPr id="7" name="Espace réservé du numéro de diapositive 6"/>
          <p:cNvSpPr>
            <a:spLocks noGrp="1"/>
          </p:cNvSpPr>
          <p:nvPr>
            <p:ph type="sldNum" sz="quarter" idx="5"/>
          </p:nvPr>
        </p:nvSpPr>
        <p:spPr>
          <a:xfrm>
            <a:off x="3851342" y="9432030"/>
            <a:ext cx="2946347" cy="497783"/>
          </a:xfrm>
          <a:prstGeom prst="rect">
            <a:avLst/>
          </a:prstGeom>
        </p:spPr>
        <p:txBody>
          <a:bodyPr vert="horz" lIns="80293" tIns="40147" rIns="80293" bIns="40147" rtlCol="0" anchor="b"/>
          <a:lstStyle>
            <a:lvl1pPr algn="r">
              <a:defRPr sz="1100"/>
            </a:lvl1pPr>
          </a:lstStyle>
          <a:p>
            <a:fld id="{835AC577-BBDB-F247-939E-70F8457DFBEC}" type="slidenum">
              <a:rPr lang="fr-FR" smtClean="0"/>
              <a:t>‹N°›</a:t>
            </a:fld>
            <a:endParaRPr lang="fr-FR"/>
          </a:p>
        </p:txBody>
      </p:sp>
    </p:spTree>
    <p:extLst>
      <p:ext uri="{BB962C8B-B14F-4D97-AF65-F5344CB8AC3E}">
        <p14:creationId xmlns:p14="http://schemas.microsoft.com/office/powerpoint/2010/main" val="1440607370"/>
      </p:ext>
    </p:extLst>
  </p:cSld>
  <p:clrMap bg1="lt1" tx1="dk1" bg2="lt2" tx2="dk2" accent1="accent1" accent2="accent2" accent3="accent3" accent4="accent4" accent5="accent5" accent6="accent6" hlink="hlink" folHlink="folHlink"/>
  <p:hf hdr="0" dt="0"/>
  <p:notesStyle>
    <a:lvl1pPr marL="0" algn="l" defTabSz="3461461" rtl="0" eaLnBrk="1" latinLnBrk="0" hangingPunct="1">
      <a:defRPr sz="4500" kern="1200">
        <a:solidFill>
          <a:schemeClr val="tx1"/>
        </a:solidFill>
        <a:latin typeface="+mn-lt"/>
        <a:ea typeface="+mn-ea"/>
        <a:cs typeface="+mn-cs"/>
      </a:defRPr>
    </a:lvl1pPr>
    <a:lvl2pPr marL="1730731" algn="l" defTabSz="3461461" rtl="0" eaLnBrk="1" latinLnBrk="0" hangingPunct="1">
      <a:defRPr sz="4500" kern="1200">
        <a:solidFill>
          <a:schemeClr val="tx1"/>
        </a:solidFill>
        <a:latin typeface="+mn-lt"/>
        <a:ea typeface="+mn-ea"/>
        <a:cs typeface="+mn-cs"/>
      </a:defRPr>
    </a:lvl2pPr>
    <a:lvl3pPr marL="3461461" algn="l" defTabSz="3461461" rtl="0" eaLnBrk="1" latinLnBrk="0" hangingPunct="1">
      <a:defRPr sz="4500" kern="1200">
        <a:solidFill>
          <a:schemeClr val="tx1"/>
        </a:solidFill>
        <a:latin typeface="+mn-lt"/>
        <a:ea typeface="+mn-ea"/>
        <a:cs typeface="+mn-cs"/>
      </a:defRPr>
    </a:lvl3pPr>
    <a:lvl4pPr marL="5192192" algn="l" defTabSz="3461461" rtl="0" eaLnBrk="1" latinLnBrk="0" hangingPunct="1">
      <a:defRPr sz="4500" kern="1200">
        <a:solidFill>
          <a:schemeClr val="tx1"/>
        </a:solidFill>
        <a:latin typeface="+mn-lt"/>
        <a:ea typeface="+mn-ea"/>
        <a:cs typeface="+mn-cs"/>
      </a:defRPr>
    </a:lvl4pPr>
    <a:lvl5pPr marL="6922922" algn="l" defTabSz="3461461" rtl="0" eaLnBrk="1" latinLnBrk="0" hangingPunct="1">
      <a:defRPr sz="4500" kern="1200">
        <a:solidFill>
          <a:schemeClr val="tx1"/>
        </a:solidFill>
        <a:latin typeface="+mn-lt"/>
        <a:ea typeface="+mn-ea"/>
        <a:cs typeface="+mn-cs"/>
      </a:defRPr>
    </a:lvl5pPr>
    <a:lvl6pPr marL="8653653" algn="l" defTabSz="3461461" rtl="0" eaLnBrk="1" latinLnBrk="0" hangingPunct="1">
      <a:defRPr sz="4500" kern="1200">
        <a:solidFill>
          <a:schemeClr val="tx1"/>
        </a:solidFill>
        <a:latin typeface="+mn-lt"/>
        <a:ea typeface="+mn-ea"/>
        <a:cs typeface="+mn-cs"/>
      </a:defRPr>
    </a:lvl6pPr>
    <a:lvl7pPr marL="10384384" algn="l" defTabSz="3461461" rtl="0" eaLnBrk="1" latinLnBrk="0" hangingPunct="1">
      <a:defRPr sz="4500" kern="1200">
        <a:solidFill>
          <a:schemeClr val="tx1"/>
        </a:solidFill>
        <a:latin typeface="+mn-lt"/>
        <a:ea typeface="+mn-ea"/>
        <a:cs typeface="+mn-cs"/>
      </a:defRPr>
    </a:lvl7pPr>
    <a:lvl8pPr marL="12115114" algn="l" defTabSz="3461461" rtl="0" eaLnBrk="1" latinLnBrk="0" hangingPunct="1">
      <a:defRPr sz="4500" kern="1200">
        <a:solidFill>
          <a:schemeClr val="tx1"/>
        </a:solidFill>
        <a:latin typeface="+mn-lt"/>
        <a:ea typeface="+mn-ea"/>
        <a:cs typeface="+mn-cs"/>
      </a:defRPr>
    </a:lvl8pPr>
    <a:lvl9pPr marL="13845845" algn="l" defTabSz="3461461" rtl="0" eaLnBrk="1" latinLnBrk="0" hangingPunct="1">
      <a:defRPr sz="4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835AC577-BBDB-F247-939E-70F8457DFBEC}" type="slidenum">
              <a:rPr lang="fr-FR" smtClean="0"/>
              <a:t>1</a:t>
            </a:fld>
            <a:endParaRPr lang="fr-FR"/>
          </a:p>
        </p:txBody>
      </p:sp>
    </p:spTree>
    <p:extLst>
      <p:ext uri="{BB962C8B-B14F-4D97-AF65-F5344CB8AC3E}">
        <p14:creationId xmlns:p14="http://schemas.microsoft.com/office/powerpoint/2010/main" val="423689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22061" y="12869069"/>
            <a:ext cx="15626556" cy="5658180"/>
          </a:xfrm>
        </p:spPr>
        <p:txBody>
          <a:bodyPr>
            <a:noAutofit/>
          </a:bodyPr>
          <a:lstStyle>
            <a:lvl1pPr algn="l">
              <a:defRPr sz="121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23903085" y="32191862"/>
            <a:ext cx="4262663" cy="6501190"/>
          </a:xfrm>
          <a:prstGeom prst="rect">
            <a:avLst/>
          </a:prstGeom>
          <a:ln>
            <a:noFill/>
          </a:ln>
        </p:spPr>
      </p:pic>
      <p:sp>
        <p:nvSpPr>
          <p:cNvPr id="6" name="Rectangle 8"/>
          <p:cNvSpPr/>
          <p:nvPr userDrawn="1"/>
        </p:nvSpPr>
        <p:spPr bwMode="auto">
          <a:xfrm>
            <a:off x="0" y="17701413"/>
            <a:ext cx="11699956" cy="11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p>
        </p:txBody>
      </p:sp>
      <p:sp>
        <p:nvSpPr>
          <p:cNvPr id="7" name="Espace réservé du contenu 10"/>
          <p:cNvSpPr>
            <a:spLocks noGrp="1"/>
          </p:cNvSpPr>
          <p:nvPr>
            <p:ph sz="quarter" idx="13"/>
          </p:nvPr>
        </p:nvSpPr>
        <p:spPr bwMode="auto">
          <a:xfrm>
            <a:off x="1123673" y="18530548"/>
            <a:ext cx="13574731" cy="5727621"/>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3" name="Imag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4670" y="33790845"/>
            <a:ext cx="7529215" cy="53932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Etude complémentaire">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738240"/>
            <a:ext cx="7894689" cy="4201150"/>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27"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8"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41355051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Discuss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27"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8"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40487963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Conclus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27"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8"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dirty="0"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14329704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Ariane Introduct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28"/>
            <a:ext cx="3576375" cy="2339102"/>
          </a:xfrm>
          <a:prstGeom prst="rect">
            <a:avLst/>
          </a:prstGeom>
          <a:noFill/>
        </p:spPr>
        <p:txBody>
          <a:bodyPr wrap="square" lIns="0" tIns="0" rIns="0" bIns="0" rtlCol="0" anchor="ctr">
            <a:spAutoFit/>
          </a:bodyPr>
          <a:lstStyle/>
          <a:p>
            <a:pPr algn="ctr"/>
            <a:r>
              <a:rPr lang="fr-FR" sz="7600" b="1" i="0" dirty="0" smtClean="0">
                <a:latin typeface="Segoe UI Semibold" panose="020B07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28"/>
            <a:ext cx="2503462"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28"/>
            <a:ext cx="2324643"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7" y="5558057"/>
            <a:ext cx="5990428" cy="3508653"/>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6" y="6142828"/>
            <a:ext cx="2771691"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8"/>
            <a:ext cx="2950509"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3906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Ariane Méthode">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31"/>
            <a:ext cx="3308147" cy="2339102"/>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35"/>
            <a:ext cx="2682281" cy="2339102"/>
          </a:xfrm>
          <a:prstGeom prst="rect">
            <a:avLst/>
          </a:prstGeom>
          <a:noFill/>
        </p:spPr>
        <p:txBody>
          <a:bodyPr wrap="square" lIns="0" tIns="0" rIns="0" bIns="0" rtlCol="0" anchor="ctr">
            <a:spAutoFit/>
          </a:bodyPr>
          <a:lstStyle/>
          <a:p>
            <a:pPr algn="ctr"/>
            <a:r>
              <a:rPr lang="fr-FR" sz="7600" dirty="0" smtClean="0">
                <a:latin typeface="Segoe UI Semibold" panose="020B07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28"/>
            <a:ext cx="2324643"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7" y="5558057"/>
            <a:ext cx="5990428" cy="3508653"/>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6" y="6142828"/>
            <a:ext cx="2771691"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8"/>
            <a:ext cx="2950509"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1156151" y="8699857"/>
            <a:ext cx="2846976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89090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Ariane Résultats">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31"/>
            <a:ext cx="3308147" cy="2339102"/>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28"/>
            <a:ext cx="2503462"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35"/>
            <a:ext cx="2682281" cy="2339102"/>
          </a:xfrm>
          <a:prstGeom prst="rect">
            <a:avLst/>
          </a:prstGeom>
          <a:noFill/>
        </p:spPr>
        <p:txBody>
          <a:bodyPr wrap="square" lIns="0" tIns="0" rIns="0" bIns="0" rtlCol="0" anchor="ctr">
            <a:spAutoFit/>
          </a:bodyPr>
          <a:lstStyle/>
          <a:p>
            <a:pPr algn="ctr"/>
            <a:r>
              <a:rPr lang="fr-FR" sz="7600" dirty="0" smtClean="0">
                <a:latin typeface="Segoe UI Semibold" panose="020B07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7" y="5558057"/>
            <a:ext cx="5990428" cy="3508653"/>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6" y="6142828"/>
            <a:ext cx="2771691"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8"/>
            <a:ext cx="2950509"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1156151" y="8699857"/>
            <a:ext cx="2846976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89090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Ariane Etude complémentaire">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31"/>
            <a:ext cx="3308147" cy="2339102"/>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28"/>
            <a:ext cx="2503462"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28"/>
            <a:ext cx="2324643"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5" y="5558054"/>
            <a:ext cx="6526885" cy="3508653"/>
          </a:xfrm>
          <a:prstGeom prst="rect">
            <a:avLst/>
          </a:prstGeom>
          <a:noFill/>
        </p:spPr>
        <p:txBody>
          <a:bodyPr wrap="square" lIns="0" tIns="0" rIns="0" bIns="0" rtlCol="0" anchor="ctr">
            <a:spAutoFit/>
          </a:bodyPr>
          <a:lstStyle/>
          <a:p>
            <a:pPr algn="ctr"/>
            <a:r>
              <a:rPr lang="fr-FR" sz="7600" b="0" dirty="0" smtClean="0">
                <a:latin typeface="Segoe UI Semibold" panose="020B07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6" y="6142828"/>
            <a:ext cx="2771691"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8"/>
            <a:ext cx="2950509"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1156151" y="8699857"/>
            <a:ext cx="2846976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890902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Ariane Discuss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31"/>
            <a:ext cx="3308147" cy="2339102"/>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28"/>
            <a:ext cx="2503462"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28"/>
            <a:ext cx="2324643"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7" y="5558057"/>
            <a:ext cx="5990428" cy="3508653"/>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5" y="6142835"/>
            <a:ext cx="3039919" cy="2339102"/>
          </a:xfrm>
          <a:prstGeom prst="rect">
            <a:avLst/>
          </a:prstGeom>
          <a:noFill/>
        </p:spPr>
        <p:txBody>
          <a:bodyPr wrap="square" lIns="0" tIns="0" rIns="0" bIns="0" rtlCol="0" anchor="ctr">
            <a:spAutoFit/>
          </a:bodyPr>
          <a:lstStyle/>
          <a:p>
            <a:pPr algn="ctr"/>
            <a:r>
              <a:rPr lang="fr-FR" sz="7600" dirty="0" smtClean="0">
                <a:latin typeface="Segoe UI Semibold" panose="020B07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8"/>
            <a:ext cx="2950509"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1156151" y="8699857"/>
            <a:ext cx="2846976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89090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Ariane Conclus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4139759"/>
            <a:ext cx="28541522" cy="26592282"/>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892014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6"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1" name="ZoneTexte 10"/>
          <p:cNvSpPr txBox="1"/>
          <p:nvPr userDrawn="1"/>
        </p:nvSpPr>
        <p:spPr>
          <a:xfrm>
            <a:off x="1579054" y="6142831"/>
            <a:ext cx="3308147" cy="2339102"/>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6437312" y="6142828"/>
            <a:ext cx="2503462"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490886" y="6142828"/>
            <a:ext cx="2324643"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65637" y="5558057"/>
            <a:ext cx="5990428" cy="3508653"/>
          </a:xfrm>
          <a:prstGeom prst="rect">
            <a:avLst/>
          </a:prstGeom>
          <a:noFill/>
        </p:spPr>
        <p:txBody>
          <a:bodyPr wrap="square" lIns="0" tIns="0" rIns="0" bIns="0" rtlCol="0" anchor="ctr">
            <a:spAutoFit/>
          </a:bodyPr>
          <a:lstStyle/>
          <a:p>
            <a:pPr algn="ctr"/>
            <a:r>
              <a:rPr lang="fr-FR" sz="7600" b="0" dirty="0" smtClean="0">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1906176" y="6142828"/>
            <a:ext cx="2771691" cy="2339102"/>
          </a:xfrm>
          <a:prstGeom prst="rect">
            <a:avLst/>
          </a:prstGeom>
          <a:noFill/>
        </p:spPr>
        <p:txBody>
          <a:bodyPr wrap="square" lIns="0" tIns="0" rIns="0" bIns="0" rtlCol="0" anchor="ctr">
            <a:spAutoFit/>
          </a:bodyPr>
          <a:lstStyle/>
          <a:p>
            <a:pPr algn="ctr"/>
            <a:r>
              <a:rPr lang="fr-FR" sz="7600" dirty="0" smtClean="0">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227982" y="6142835"/>
            <a:ext cx="3218738" cy="2339102"/>
          </a:xfrm>
          <a:prstGeom prst="rect">
            <a:avLst/>
          </a:prstGeom>
          <a:noFill/>
        </p:spPr>
        <p:txBody>
          <a:bodyPr wrap="square" lIns="0" tIns="0" rIns="0" bIns="0" rtlCol="0" anchor="ctr">
            <a:spAutoFit/>
          </a:bodyPr>
          <a:lstStyle/>
          <a:p>
            <a:pPr algn="ctr"/>
            <a:r>
              <a:rPr lang="fr-FR" sz="7600" dirty="0" smtClean="0">
                <a:latin typeface="Segoe UI Semibold" panose="020B07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5662259"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9715828"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3590583"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1131122"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5452924" y="6413513"/>
            <a:ext cx="0" cy="17977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1156151" y="8699857"/>
            <a:ext cx="2846976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539083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208175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u contenu 3"/>
          <p:cNvSpPr>
            <a:spLocks noGrp="1"/>
          </p:cNvSpPr>
          <p:nvPr>
            <p:ph sz="half" idx="2"/>
          </p:nvPr>
        </p:nvSpPr>
        <p:spPr bwMode="auto">
          <a:xfrm>
            <a:off x="1532924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u numéro de diapositive 6"/>
          <p:cNvSpPr>
            <a:spLocks noGrp="1"/>
          </p:cNvSpPr>
          <p:nvPr>
            <p:ph type="sldNum" sz="quarter" idx="12"/>
          </p:nvPr>
        </p:nvSpPr>
        <p:spPr bwMode="auto"/>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25" name="Forme libre 18">
            <a:extLst>
              <a:ext uri="{FF2B5EF4-FFF2-40B4-BE49-F238E27FC236}">
                <a16:creationId xmlns="" xmlns:a16="http://schemas.microsoft.com/office/drawing/2014/main" id="{6C4558E4-B38D-4040-9E20-30E5F0499642}"/>
              </a:ext>
            </a:extLst>
          </p:cNvPr>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26" name="Grouper 13">
            <a:extLst>
              <a:ext uri="{FF2B5EF4-FFF2-40B4-BE49-F238E27FC236}">
                <a16:creationId xmlns="" xmlns:a16="http://schemas.microsoft.com/office/drawing/2014/main" id="{4BB70C6A-AA5E-E543-926D-63ED27207595}"/>
              </a:ext>
            </a:extLst>
          </p:cNvPr>
          <p:cNvGrpSpPr/>
          <p:nvPr userDrawn="1"/>
        </p:nvGrpSpPr>
        <p:grpSpPr bwMode="auto">
          <a:xfrm>
            <a:off x="0" y="850887"/>
            <a:ext cx="2801812" cy="4991287"/>
            <a:chOff x="0" y="136313"/>
            <a:chExt cx="1128128" cy="804749"/>
          </a:xfrm>
        </p:grpSpPr>
        <p:sp>
          <p:nvSpPr>
            <p:cNvPr id="27" name="Forme libre 15">
              <a:extLst>
                <a:ext uri="{FF2B5EF4-FFF2-40B4-BE49-F238E27FC236}">
                  <a16:creationId xmlns=""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28" name="Forme libre 16">
              <a:extLst>
                <a:ext uri="{FF2B5EF4-FFF2-40B4-BE49-F238E27FC236}">
                  <a16:creationId xmlns=""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29" name="Forme libre 14">
            <a:extLst>
              <a:ext uri="{FF2B5EF4-FFF2-40B4-BE49-F238E27FC236}">
                <a16:creationId xmlns="" xmlns:a16="http://schemas.microsoft.com/office/drawing/2014/main" id="{EAC4A7D4-C4E6-054F-9D87-CE1C760A7605}"/>
              </a:ext>
            </a:extLst>
          </p:cNvPr>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6" name="Titre 1"/>
          <p:cNvSpPr>
            <a:spLocks noGrp="1"/>
          </p:cNvSpPr>
          <p:nvPr>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4"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7" name="Espace réservé du contenu 18"/>
          <p:cNvSpPr>
            <a:spLocks noGrp="1"/>
          </p:cNvSpPr>
          <p:nvPr>
            <p:ph sz="quarter" idx="13" hasCustomPrompt="1"/>
          </p:nvPr>
        </p:nvSpPr>
        <p:spPr bwMode="auto">
          <a:xfrm>
            <a:off x="1155216" y="5846535"/>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Tree>
    <p:extLst>
      <p:ext uri="{BB962C8B-B14F-4D97-AF65-F5344CB8AC3E}">
        <p14:creationId xmlns:p14="http://schemas.microsoft.com/office/powerpoint/2010/main" val="40470329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5" y="-22645099"/>
            <a:ext cx="31234108" cy="42808525"/>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9912"/>
            <a:ext cx="30279975" cy="42808525"/>
          </a:xfrm>
          <a:blipFill>
            <a:blip r:embed="rId3"/>
            <a:stretch>
              <a:fillRect/>
            </a:stretch>
          </a:blipFill>
        </p:spPr>
        <p:txBody>
          <a:bodyPr anchor="b">
            <a:normAutofit/>
          </a:bodyPr>
          <a:lstStyle>
            <a:lvl1pPr>
              <a:defRPr sz="400">
                <a:solidFill>
                  <a:srgbClr val="002060"/>
                </a:solidFill>
              </a:defRPr>
            </a:lvl1pPr>
          </a:lstStyle>
          <a:p>
            <a:pPr marL="865365" marR="0" lvl="0" indent="-865365" algn="l" defTabSz="3461461" eaLnBrk="1" fontAlgn="auto" latinLnBrk="0" hangingPunct="1">
              <a:lnSpc>
                <a:spcPct val="90000"/>
              </a:lnSpc>
              <a:spcBef>
                <a:spcPts val="3785"/>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1122061" y="19004834"/>
            <a:ext cx="15626556" cy="5658180"/>
          </a:xfrm>
        </p:spPr>
        <p:txBody>
          <a:bodyPr>
            <a:noAutofit/>
          </a:bodyPr>
          <a:lstStyle>
            <a:lvl1pPr algn="l">
              <a:defRPr sz="121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23908568" y="32370733"/>
            <a:ext cx="4262663" cy="6501190"/>
          </a:xfrm>
          <a:prstGeom prst="rect">
            <a:avLst/>
          </a:prstGeom>
          <a:ln>
            <a:noFill/>
          </a:ln>
        </p:spPr>
      </p:pic>
      <p:sp>
        <p:nvSpPr>
          <p:cNvPr id="38" name="Rectangle 8"/>
          <p:cNvSpPr/>
          <p:nvPr userDrawn="1"/>
        </p:nvSpPr>
        <p:spPr bwMode="auto">
          <a:xfrm>
            <a:off x="0" y="23837175"/>
            <a:ext cx="11699956" cy="11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p>
        </p:txBody>
      </p:sp>
      <p:sp>
        <p:nvSpPr>
          <p:cNvPr id="39" name="Espace réservé du contenu 10"/>
          <p:cNvSpPr>
            <a:spLocks noGrp="1"/>
          </p:cNvSpPr>
          <p:nvPr>
            <p:ph sz="quarter" idx="13"/>
          </p:nvPr>
        </p:nvSpPr>
        <p:spPr bwMode="auto">
          <a:xfrm>
            <a:off x="1123673" y="24666310"/>
            <a:ext cx="13574731" cy="5727621"/>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pic>
        <p:nvPicPr>
          <p:cNvPr id="9" name="Imag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auto">
          <a:xfrm>
            <a:off x="15484670" y="33790845"/>
            <a:ext cx="7529215" cy="5393200"/>
          </a:xfrm>
          <a:prstGeom prst="rect">
            <a:avLst/>
          </a:prstGeom>
        </p:spPr>
      </p:pic>
    </p:spTree>
    <p:extLst>
      <p:ext uri="{BB962C8B-B14F-4D97-AF65-F5344CB8AC3E}">
        <p14:creationId xmlns:p14="http://schemas.microsoft.com/office/powerpoint/2010/main" val="20855219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3_Deux contenus_ introduction">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208175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u contenu 3"/>
          <p:cNvSpPr>
            <a:spLocks noGrp="1"/>
          </p:cNvSpPr>
          <p:nvPr>
            <p:ph sz="half" idx="2"/>
          </p:nvPr>
        </p:nvSpPr>
        <p:spPr bwMode="auto">
          <a:xfrm>
            <a:off x="1532924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u numéro de diapositive 6"/>
          <p:cNvSpPr>
            <a:spLocks noGrp="1"/>
          </p:cNvSpPr>
          <p:nvPr>
            <p:ph type="sldNum" sz="quarter" idx="12"/>
          </p:nvPr>
        </p:nvSpPr>
        <p:spPr bwMode="auto"/>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25" name="Forme libre 18">
            <a:extLst>
              <a:ext uri="{FF2B5EF4-FFF2-40B4-BE49-F238E27FC236}">
                <a16:creationId xmlns="" xmlns:a16="http://schemas.microsoft.com/office/drawing/2014/main" id="{6C4558E4-B38D-4040-9E20-30E5F0499642}"/>
              </a:ext>
            </a:extLst>
          </p:cNvPr>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26" name="Grouper 13">
            <a:extLst>
              <a:ext uri="{FF2B5EF4-FFF2-40B4-BE49-F238E27FC236}">
                <a16:creationId xmlns="" xmlns:a16="http://schemas.microsoft.com/office/drawing/2014/main" id="{4BB70C6A-AA5E-E543-926D-63ED27207595}"/>
              </a:ext>
            </a:extLst>
          </p:cNvPr>
          <p:cNvGrpSpPr/>
          <p:nvPr userDrawn="1"/>
        </p:nvGrpSpPr>
        <p:grpSpPr bwMode="auto">
          <a:xfrm>
            <a:off x="0" y="850887"/>
            <a:ext cx="2801812" cy="4991287"/>
            <a:chOff x="0" y="136313"/>
            <a:chExt cx="1128128" cy="804749"/>
          </a:xfrm>
        </p:grpSpPr>
        <p:sp>
          <p:nvSpPr>
            <p:cNvPr id="27" name="Forme libre 15">
              <a:extLst>
                <a:ext uri="{FF2B5EF4-FFF2-40B4-BE49-F238E27FC236}">
                  <a16:creationId xmlns=""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28" name="Forme libre 16">
              <a:extLst>
                <a:ext uri="{FF2B5EF4-FFF2-40B4-BE49-F238E27FC236}">
                  <a16:creationId xmlns=""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29" name="Forme libre 14">
            <a:extLst>
              <a:ext uri="{FF2B5EF4-FFF2-40B4-BE49-F238E27FC236}">
                <a16:creationId xmlns="" xmlns:a16="http://schemas.microsoft.com/office/drawing/2014/main" id="{EAC4A7D4-C4E6-054F-9D87-CE1C760A7605}"/>
              </a:ext>
            </a:extLst>
          </p:cNvPr>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4"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7" name="Espace réservé du contenu 18"/>
          <p:cNvSpPr>
            <a:spLocks noGrp="1"/>
          </p:cNvSpPr>
          <p:nvPr>
            <p:ph sz="quarter" idx="13" hasCustomPrompt="1"/>
          </p:nvPr>
        </p:nvSpPr>
        <p:spPr bwMode="auto">
          <a:xfrm>
            <a:off x="1155216" y="5846535"/>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3" name="ZoneTexte 12"/>
          <p:cNvSpPr txBox="1"/>
          <p:nvPr userDrawn="1"/>
        </p:nvSpPr>
        <p:spPr bwMode="auto">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chemeClr val="bg1"/>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8" name="ZoneTexte 17"/>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chemeClr val="bg1"/>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9" name="ZoneTexte 18"/>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22" name="Connecteur droit 21"/>
          <p:cNvCxnSpPr/>
          <p:nvPr userDrawn="1"/>
        </p:nvCxnSpPr>
        <p:spPr bwMode="auto">
          <a:xfrm>
            <a:off x="7275662"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080650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1425681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7937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2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208175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u contenu 3"/>
          <p:cNvSpPr>
            <a:spLocks noGrp="1"/>
          </p:cNvSpPr>
          <p:nvPr>
            <p:ph sz="half" idx="2"/>
          </p:nvPr>
        </p:nvSpPr>
        <p:spPr bwMode="auto">
          <a:xfrm>
            <a:off x="1532924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u numéro de diapositive 6"/>
          <p:cNvSpPr>
            <a:spLocks noGrp="1"/>
          </p:cNvSpPr>
          <p:nvPr>
            <p:ph type="sldNum" sz="quarter" idx="12"/>
          </p:nvPr>
        </p:nvSpPr>
        <p:spPr bwMode="auto"/>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25" name="Forme libre 18">
            <a:extLst>
              <a:ext uri="{FF2B5EF4-FFF2-40B4-BE49-F238E27FC236}">
                <a16:creationId xmlns="" xmlns:a16="http://schemas.microsoft.com/office/drawing/2014/main" id="{6C4558E4-B38D-4040-9E20-30E5F0499642}"/>
              </a:ext>
            </a:extLst>
          </p:cNvPr>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26" name="Grouper 13">
            <a:extLst>
              <a:ext uri="{FF2B5EF4-FFF2-40B4-BE49-F238E27FC236}">
                <a16:creationId xmlns="" xmlns:a16="http://schemas.microsoft.com/office/drawing/2014/main" id="{4BB70C6A-AA5E-E543-926D-63ED27207595}"/>
              </a:ext>
            </a:extLst>
          </p:cNvPr>
          <p:cNvGrpSpPr/>
          <p:nvPr userDrawn="1"/>
        </p:nvGrpSpPr>
        <p:grpSpPr bwMode="auto">
          <a:xfrm>
            <a:off x="0" y="850887"/>
            <a:ext cx="2801812" cy="4991287"/>
            <a:chOff x="0" y="136313"/>
            <a:chExt cx="1128128" cy="804749"/>
          </a:xfrm>
        </p:grpSpPr>
        <p:sp>
          <p:nvSpPr>
            <p:cNvPr id="27" name="Forme libre 15">
              <a:extLst>
                <a:ext uri="{FF2B5EF4-FFF2-40B4-BE49-F238E27FC236}">
                  <a16:creationId xmlns=""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28" name="Forme libre 16">
              <a:extLst>
                <a:ext uri="{FF2B5EF4-FFF2-40B4-BE49-F238E27FC236}">
                  <a16:creationId xmlns=""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29" name="Forme libre 14">
            <a:extLst>
              <a:ext uri="{FF2B5EF4-FFF2-40B4-BE49-F238E27FC236}">
                <a16:creationId xmlns="" xmlns:a16="http://schemas.microsoft.com/office/drawing/2014/main" id="{EAC4A7D4-C4E6-054F-9D87-CE1C760A7605}"/>
              </a:ext>
            </a:extLst>
          </p:cNvPr>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4"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7" name="Espace réservé du contenu 18"/>
          <p:cNvSpPr>
            <a:spLocks noGrp="1"/>
          </p:cNvSpPr>
          <p:nvPr>
            <p:ph sz="quarter" idx="13" hasCustomPrompt="1"/>
          </p:nvPr>
        </p:nvSpPr>
        <p:spPr bwMode="auto">
          <a:xfrm>
            <a:off x="1155216" y="5846535"/>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3" name="ZoneTexte 12"/>
          <p:cNvSpPr txBox="1"/>
          <p:nvPr userDrawn="1"/>
        </p:nvSpPr>
        <p:spPr bwMode="auto">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8" name="ZoneTexte 17"/>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Résultats</a:t>
            </a:r>
          </a:p>
        </p:txBody>
      </p:sp>
      <p:sp>
        <p:nvSpPr>
          <p:cNvPr id="19" name="ZoneTexte 18"/>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22" name="Connecteur droit 21"/>
          <p:cNvCxnSpPr/>
          <p:nvPr userDrawn="1"/>
        </p:nvCxnSpPr>
        <p:spPr bwMode="auto">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1425681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76622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preserve="1" userDrawn="1">
  <p:cSld name="3_Deux contenus_Etude complémentaire">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208175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u contenu 3"/>
          <p:cNvSpPr>
            <a:spLocks noGrp="1"/>
          </p:cNvSpPr>
          <p:nvPr>
            <p:ph sz="half" idx="2"/>
          </p:nvPr>
        </p:nvSpPr>
        <p:spPr bwMode="auto">
          <a:xfrm>
            <a:off x="15329240" y="11395789"/>
            <a:ext cx="12868989" cy="27161616"/>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u numéro de diapositive 6"/>
          <p:cNvSpPr>
            <a:spLocks noGrp="1"/>
          </p:cNvSpPr>
          <p:nvPr>
            <p:ph type="sldNum" sz="quarter" idx="12"/>
          </p:nvPr>
        </p:nvSpPr>
        <p:spPr bwMode="auto"/>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25" name="Forme libre 18">
            <a:extLst>
              <a:ext uri="{FF2B5EF4-FFF2-40B4-BE49-F238E27FC236}">
                <a16:creationId xmlns="" xmlns:a16="http://schemas.microsoft.com/office/drawing/2014/main" id="{6C4558E4-B38D-4040-9E20-30E5F0499642}"/>
              </a:ext>
            </a:extLst>
          </p:cNvPr>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26" name="Grouper 13">
            <a:extLst>
              <a:ext uri="{FF2B5EF4-FFF2-40B4-BE49-F238E27FC236}">
                <a16:creationId xmlns="" xmlns:a16="http://schemas.microsoft.com/office/drawing/2014/main" id="{4BB70C6A-AA5E-E543-926D-63ED27207595}"/>
              </a:ext>
            </a:extLst>
          </p:cNvPr>
          <p:cNvGrpSpPr/>
          <p:nvPr userDrawn="1"/>
        </p:nvGrpSpPr>
        <p:grpSpPr bwMode="auto">
          <a:xfrm>
            <a:off x="0" y="850887"/>
            <a:ext cx="2801812" cy="4991287"/>
            <a:chOff x="0" y="136313"/>
            <a:chExt cx="1128128" cy="804749"/>
          </a:xfrm>
        </p:grpSpPr>
        <p:sp>
          <p:nvSpPr>
            <p:cNvPr id="27" name="Forme libre 15">
              <a:extLst>
                <a:ext uri="{FF2B5EF4-FFF2-40B4-BE49-F238E27FC236}">
                  <a16:creationId xmlns=""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28" name="Forme libre 16">
              <a:extLst>
                <a:ext uri="{FF2B5EF4-FFF2-40B4-BE49-F238E27FC236}">
                  <a16:creationId xmlns=""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29" name="Forme libre 14">
            <a:extLst>
              <a:ext uri="{FF2B5EF4-FFF2-40B4-BE49-F238E27FC236}">
                <a16:creationId xmlns="" xmlns:a16="http://schemas.microsoft.com/office/drawing/2014/main" id="{EAC4A7D4-C4E6-054F-9D87-CE1C760A7605}"/>
              </a:ext>
            </a:extLst>
          </p:cNvPr>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4" name="Espace réservé du pied de page 4"/>
          <p:cNvSpPr>
            <a:spLocks noGrp="1"/>
          </p:cNvSpPr>
          <p:nvPr>
            <p:ph type="ftr" sz="quarter" idx="3"/>
          </p:nvPr>
        </p:nvSpPr>
        <p:spPr bwMode="auto">
          <a:xfrm>
            <a:off x="167136" y="40732052"/>
            <a:ext cx="22662914" cy="2076480"/>
          </a:xfrm>
          <a:prstGeom prst="rect">
            <a:avLst/>
          </a:prstGeom>
        </p:spPr>
        <p:txBody>
          <a:bodyPr vert="horz" lIns="272556" tIns="0" rIns="0" bIns="0"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17" name="Espace réservé du contenu 18"/>
          <p:cNvSpPr>
            <a:spLocks noGrp="1"/>
          </p:cNvSpPr>
          <p:nvPr>
            <p:ph sz="quarter" idx="13" hasCustomPrompt="1"/>
          </p:nvPr>
        </p:nvSpPr>
        <p:spPr bwMode="auto">
          <a:xfrm>
            <a:off x="1155216" y="5846535"/>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3" name="ZoneTexte 12"/>
          <p:cNvSpPr txBox="1"/>
          <p:nvPr userDrawn="1"/>
        </p:nvSpPr>
        <p:spPr bwMode="auto">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8" name="ZoneTexte 17"/>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9" name="ZoneTexte 18"/>
          <p:cNvSpPr txBox="1"/>
          <p:nvPr userDrawn="1"/>
        </p:nvSpPr>
        <p:spPr bwMode="auto">
          <a:xfrm>
            <a:off x="14372606" y="738240"/>
            <a:ext cx="7894689" cy="4201150"/>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22" name="Connecteur droit 21"/>
          <p:cNvCxnSpPr/>
          <p:nvPr userDrawn="1"/>
        </p:nvCxnSpPr>
        <p:spPr bwMode="auto">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1425681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51259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3" y="-80052"/>
            <a:ext cx="30285745" cy="40326747"/>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CustomShape 11"/>
          <p:cNvSpPr/>
          <p:nvPr userDrawn="1"/>
        </p:nvSpPr>
        <p:spPr bwMode="auto">
          <a:xfrm rot="16199998">
            <a:off x="-6813338" y="14344456"/>
            <a:ext cx="15059911" cy="1433234"/>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lstStyle/>
          <a:p>
            <a:pPr algn="ctr">
              <a:lnSpc>
                <a:spcPct val="100000"/>
              </a:lnSpc>
              <a:defRPr/>
            </a:pPr>
            <a:r>
              <a:rPr lang="fr-FR" sz="7600" b="1" i="0" strike="noStrike" spc="-4">
                <a:solidFill>
                  <a:srgbClr val="9B9B9B"/>
                </a:solidFill>
                <a:latin typeface="Arial"/>
                <a:ea typeface="Arial"/>
              </a:rPr>
              <a:t>AXE INTERNE</a:t>
            </a:r>
            <a:endParaRPr lang="fr-FR" sz="7600" b="1" i="0" strike="noStrike" spc="-4">
              <a:latin typeface="Arial"/>
              <a:ea typeface="Arial"/>
            </a:endParaRPr>
          </a:p>
        </p:txBody>
      </p:sp>
      <p:sp>
        <p:nvSpPr>
          <p:cNvPr id="15" name="CustomShape 11"/>
          <p:cNvSpPr/>
          <p:nvPr userDrawn="1"/>
        </p:nvSpPr>
        <p:spPr bwMode="auto">
          <a:xfrm rot="16199998">
            <a:off x="-6869014" y="31215373"/>
            <a:ext cx="15121715" cy="1433234"/>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lstStyle/>
          <a:p>
            <a:pPr lvl="0" algn="ctr">
              <a:lnSpc>
                <a:spcPct val="100000"/>
              </a:lnSpc>
              <a:defRPr/>
            </a:pPr>
            <a:r>
              <a:rPr lang="fr-FR" sz="7600" b="1" i="0" strike="noStrike" spc="-4">
                <a:solidFill>
                  <a:srgbClr val="9B9B9B"/>
                </a:solidFill>
                <a:latin typeface="Arial"/>
                <a:ea typeface="Arial"/>
              </a:rPr>
              <a:t>AXE EXTERNE</a:t>
            </a:r>
            <a:endParaRPr/>
          </a:p>
        </p:txBody>
      </p:sp>
      <p:sp>
        <p:nvSpPr>
          <p:cNvPr id="16" name="CustomShape 14"/>
          <p:cNvSpPr/>
          <p:nvPr userDrawn="1"/>
        </p:nvSpPr>
        <p:spPr bwMode="auto">
          <a:xfrm rot="20845800">
            <a:off x="2915134" y="11126847"/>
            <a:ext cx="11151270" cy="7930237"/>
          </a:xfrm>
          <a:prstGeom prst="rect">
            <a:avLst/>
          </a:prstGeom>
          <a:noFill/>
          <a:ln>
            <a:noFill/>
          </a:ln>
          <a:effectLst/>
        </p:spPr>
        <p:style>
          <a:lnRef idx="0">
            <a:srgbClr val="000000"/>
          </a:lnRef>
          <a:fillRef idx="0">
            <a:srgbClr val="000000"/>
          </a:fillRef>
          <a:effectRef idx="0">
            <a:srgbClr val="000000"/>
          </a:effectRef>
          <a:fontRef idx="minor"/>
        </p:style>
        <p:txBody>
          <a:bodyPr wrap="none" lIns="340695" tIns="170348" rIns="340695" bIns="170348" anchor="ctr"/>
          <a:lstStyle/>
          <a:p>
            <a:pPr algn="ctr">
              <a:lnSpc>
                <a:spcPct val="100000"/>
              </a:lnSpc>
              <a:defRPr/>
            </a:pPr>
            <a:r>
              <a:rPr lang="fr-FR" sz="22700" b="1" strike="noStrike" spc="-4" dirty="0">
                <a:solidFill>
                  <a:schemeClr val="bg1">
                    <a:lumMod val="95000"/>
                  </a:schemeClr>
                </a:solidFill>
                <a:latin typeface="Avenir Black"/>
                <a:ea typeface="Avenir Black"/>
              </a:rPr>
              <a:t>FORCES</a:t>
            </a:r>
            <a:endParaRPr lang="fr-FR" sz="22700" b="0" strike="noStrike" spc="-4" dirty="0">
              <a:solidFill>
                <a:schemeClr val="bg1">
                  <a:lumMod val="95000"/>
                </a:schemeClr>
              </a:solidFill>
              <a:latin typeface="Arial"/>
            </a:endParaRPr>
          </a:p>
        </p:txBody>
      </p:sp>
      <p:sp>
        <p:nvSpPr>
          <p:cNvPr id="17" name="CustomShape 15"/>
          <p:cNvSpPr/>
          <p:nvPr userDrawn="1"/>
        </p:nvSpPr>
        <p:spPr bwMode="auto">
          <a:xfrm rot="20845800">
            <a:off x="18239319" y="30240340"/>
            <a:ext cx="8757650"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lvl="0">
              <a:lnSpc>
                <a:spcPct val="100000"/>
              </a:lnSpc>
              <a:defRPr/>
            </a:pPr>
            <a:r>
              <a:rPr lang="fr-FR" sz="22700" b="1" strike="noStrike" spc="-4"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18" name="CustomShape 16"/>
          <p:cNvSpPr/>
          <p:nvPr userDrawn="1"/>
        </p:nvSpPr>
        <p:spPr bwMode="auto">
          <a:xfrm rot="20845800">
            <a:off x="17383776" y="12517938"/>
            <a:ext cx="12077149"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lvl="0">
              <a:lnSpc>
                <a:spcPct val="100000"/>
              </a:lnSpc>
              <a:defRPr/>
            </a:pPr>
            <a:r>
              <a:rPr lang="fr-FR" sz="22700" b="1" strike="noStrike" spc="-4" dirty="0">
                <a:solidFill>
                  <a:schemeClr val="bg1">
                    <a:lumMod val="95000"/>
                  </a:schemeClr>
                </a:solidFill>
                <a:latin typeface="Avenir Black"/>
                <a:ea typeface="Avenir Black"/>
              </a:rPr>
              <a:t>FAIBLESSES</a:t>
            </a:r>
            <a:r>
              <a:rPr lang="fr-FR" sz="30300" b="1" strike="noStrike" spc="-4" dirty="0">
                <a:solidFill>
                  <a:schemeClr val="bg1">
                    <a:lumMod val="95000"/>
                  </a:schemeClr>
                </a:solidFill>
                <a:latin typeface="Avenir Black"/>
                <a:ea typeface="Avenir Black"/>
              </a:rPr>
              <a:t> </a:t>
            </a:r>
            <a:endParaRPr dirty="0">
              <a:solidFill>
                <a:schemeClr val="bg1">
                  <a:lumMod val="95000"/>
                </a:schemeClr>
              </a:solidFill>
            </a:endParaRPr>
          </a:p>
        </p:txBody>
      </p:sp>
      <p:sp>
        <p:nvSpPr>
          <p:cNvPr id="19" name="CustomShape 17"/>
          <p:cNvSpPr/>
          <p:nvPr userDrawn="1"/>
        </p:nvSpPr>
        <p:spPr bwMode="auto">
          <a:xfrm rot="20845800">
            <a:off x="1152966" y="29088474"/>
            <a:ext cx="14933017"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algn="ctr">
              <a:lnSpc>
                <a:spcPct val="100000"/>
              </a:lnSpc>
              <a:defRPr/>
            </a:pPr>
            <a:r>
              <a:rPr lang="fr-FR" sz="22700" b="1" strike="noStrike" spc="-4"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20" name="Espace réservé du contenu 14"/>
          <p:cNvSpPr>
            <a:spLocks noGrp="1"/>
          </p:cNvSpPr>
          <p:nvPr>
            <p:ph sz="quarter" idx="13"/>
          </p:nvPr>
        </p:nvSpPr>
        <p:spPr bwMode="auto">
          <a:xfrm>
            <a:off x="1630463" y="7604130"/>
            <a:ext cx="13720613" cy="15121715"/>
          </a:xfrm>
          <a:prstGeom prst="rect">
            <a:avLst/>
          </a:prstGeom>
          <a:noFill/>
          <a:ln>
            <a:noFill/>
          </a:ln>
          <a:effectLst/>
        </p:spPr>
        <p:txBody>
          <a:bodyPr anchor="ctr">
            <a:normAutofit/>
          </a:bodyPr>
          <a:lstStyle>
            <a:lvl1pPr algn="l">
              <a:defRPr sz="7600">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16004643" y="7512692"/>
            <a:ext cx="13720613" cy="15121715"/>
          </a:xfrm>
          <a:prstGeom prst="rect">
            <a:avLst/>
          </a:prstGeom>
          <a:noFill/>
          <a:effectLst/>
        </p:spPr>
        <p:txBody>
          <a:bodyPr anchor="ctr">
            <a:normAutofit/>
          </a:bodyPr>
          <a:lstStyle>
            <a:lvl1pPr algn="l">
              <a:defRPr sz="7600">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15979166" y="24862609"/>
            <a:ext cx="13720613" cy="15121715"/>
          </a:xfrm>
          <a:prstGeom prst="rect">
            <a:avLst/>
          </a:prstGeom>
          <a:noFill/>
        </p:spPr>
        <p:txBody>
          <a:bodyPr anchor="ctr">
            <a:normAutofit/>
          </a:bodyPr>
          <a:lstStyle>
            <a:lvl1pPr algn="l">
              <a:defRPr sz="7600">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1650663" y="24487968"/>
            <a:ext cx="13720613" cy="15121715"/>
          </a:xfrm>
          <a:prstGeom prst="rect">
            <a:avLst/>
          </a:prstGeom>
          <a:noFill/>
        </p:spPr>
        <p:txBody>
          <a:bodyPr anchor="ctr">
            <a:normAutofit/>
          </a:bodyPr>
          <a:lstStyle>
            <a:lvl1pPr algn="l">
              <a:defRPr sz="7600">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 xmlns:a16="http://schemas.microsoft.com/office/drawing/2014/main" id="{97E1992B-F23E-FE4B-A696-646BC8E0AB53}"/>
              </a:ext>
            </a:extLst>
          </p:cNvPr>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Arial"/>
              <a:ea typeface="Arial"/>
            </a:endParaRPr>
          </a:p>
        </p:txBody>
      </p:sp>
      <p:grpSp>
        <p:nvGrpSpPr>
          <p:cNvPr id="30" name="Grouper 13">
            <a:extLst>
              <a:ext uri="{FF2B5EF4-FFF2-40B4-BE49-F238E27FC236}">
                <a16:creationId xmlns="" xmlns:a16="http://schemas.microsoft.com/office/drawing/2014/main" id="{CE66B4CC-FD6D-7C46-8686-E46B2AD83AC2}"/>
              </a:ext>
            </a:extLst>
          </p:cNvPr>
          <p:cNvGrpSpPr/>
          <p:nvPr userDrawn="1"/>
        </p:nvGrpSpPr>
        <p:grpSpPr bwMode="auto">
          <a:xfrm>
            <a:off x="0" y="850887"/>
            <a:ext cx="2801812" cy="4991287"/>
            <a:chOff x="0" y="136313"/>
            <a:chExt cx="1128128" cy="804749"/>
          </a:xfrm>
        </p:grpSpPr>
        <p:sp>
          <p:nvSpPr>
            <p:cNvPr id="31" name="Forme libre 15">
              <a:extLst>
                <a:ext uri="{FF2B5EF4-FFF2-40B4-BE49-F238E27FC236}">
                  <a16:creationId xmlns=""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2" name="Forme libre 16">
              <a:extLst>
                <a:ext uri="{FF2B5EF4-FFF2-40B4-BE49-F238E27FC236}">
                  <a16:creationId xmlns=""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33" name="Forme libre 14">
            <a:extLst>
              <a:ext uri="{FF2B5EF4-FFF2-40B4-BE49-F238E27FC236}">
                <a16:creationId xmlns="" xmlns:a16="http://schemas.microsoft.com/office/drawing/2014/main" id="{5E5104AD-497F-0D48-AEE2-986A940384FC}"/>
              </a:ext>
            </a:extLst>
          </p:cNvPr>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Arial"/>
              <a:ea typeface="Arial"/>
            </a:endParaRPr>
          </a:p>
        </p:txBody>
      </p:sp>
      <p:sp>
        <p:nvSpPr>
          <p:cNvPr id="35" name="Espace réservé de la date 3"/>
          <p:cNvSpPr>
            <a:spLocks noGrp="1"/>
          </p:cNvSpPr>
          <p:nvPr>
            <p:ph type="dt" sz="half" idx="2"/>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endParaRPr lang="fr-FR" dirty="0"/>
          </a:p>
        </p:txBody>
      </p:sp>
      <p:sp>
        <p:nvSpPr>
          <p:cNvPr id="36"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37" name="Titre 1"/>
          <p:cNvSpPr>
            <a:spLocks noGrp="1"/>
          </p:cNvSpPr>
          <p:nvPr>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Tree>
    <p:extLst>
      <p:ext uri="{BB962C8B-B14F-4D97-AF65-F5344CB8AC3E}">
        <p14:creationId xmlns:p14="http://schemas.microsoft.com/office/powerpoint/2010/main" val="8850389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343020" y="13110114"/>
            <a:ext cx="18641108" cy="5227198"/>
          </a:xfrm>
        </p:spPr>
        <p:txBody>
          <a:bodyPr anchor="b">
            <a:normAutofit/>
          </a:bodyPr>
          <a:lstStyle>
            <a:lvl1pPr algn="l">
              <a:defRPr sz="121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343020" y="18337315"/>
            <a:ext cx="18641108" cy="10335481"/>
          </a:xfrm>
        </p:spPr>
        <p:txBody>
          <a:bodyPr/>
          <a:lstStyle>
            <a:lvl1pPr marL="0" indent="0" algn="l">
              <a:buNone/>
              <a:defRPr sz="9100"/>
            </a:lvl1pPr>
            <a:lvl2pPr marL="1730731" indent="0" algn="ctr">
              <a:buNone/>
              <a:defRPr sz="7600"/>
            </a:lvl2pPr>
            <a:lvl3pPr marL="3461461" indent="0" algn="ctr">
              <a:buNone/>
              <a:defRPr sz="6800"/>
            </a:lvl3pPr>
            <a:lvl4pPr marL="5192192" indent="0" algn="ctr">
              <a:buNone/>
              <a:defRPr sz="6100"/>
            </a:lvl4pPr>
            <a:lvl5pPr marL="6922922" indent="0" algn="ctr">
              <a:buNone/>
              <a:defRPr sz="6100"/>
            </a:lvl5pPr>
            <a:lvl6pPr marL="8653653" indent="0" algn="ctr">
              <a:buNone/>
              <a:defRPr sz="6100"/>
            </a:lvl6pPr>
            <a:lvl7pPr marL="10384384" indent="0" algn="ctr">
              <a:buNone/>
              <a:defRPr sz="6100"/>
            </a:lvl7pPr>
            <a:lvl8pPr marL="12115114" indent="0" algn="ctr">
              <a:buNone/>
              <a:defRPr sz="6100"/>
            </a:lvl8pPr>
            <a:lvl9pPr marL="13845845" indent="0" algn="ctr">
              <a:buNone/>
              <a:defRPr sz="61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E06A43C8-67B1-4EC9-BCCB-37DB562A7652}" type="datetime1">
              <a:rPr lang="fr-FR" smtClean="0"/>
              <a:t>13/07/2022</a:t>
            </a:fld>
            <a:endParaRPr lang="mr-IN"/>
          </a:p>
        </p:txBody>
      </p:sp>
      <p:sp>
        <p:nvSpPr>
          <p:cNvPr id="7" name="Espace réservé du pied de page 4"/>
          <p:cNvSpPr>
            <a:spLocks noGrp="1"/>
          </p:cNvSpPr>
          <p:nvPr>
            <p:ph type="ftr" sz="quarter" idx="11"/>
          </p:nvPr>
        </p:nvSpPr>
        <p:spPr bwMode="auto"/>
        <p:txBody>
          <a:bodyPr/>
          <a:lstStyle/>
          <a:p>
            <a:pPr>
              <a:defRPr/>
            </a:pPr>
            <a:r>
              <a:rPr lang="en-US" dirty="0" smtClean="0"/>
              <a:t>Emilie Jahanpour -  Assessment of the helicopter cabin noise impact on mental calculation and memory performance </a:t>
            </a:r>
            <a:endParaRPr dirty="0"/>
          </a:p>
        </p:txBody>
      </p:sp>
      <p:sp>
        <p:nvSpPr>
          <p:cNvPr id="8" name="Espace réservé du numéro de diapositive 5"/>
          <p:cNvSpPr>
            <a:spLocks noGrp="1"/>
          </p:cNvSpPr>
          <p:nvPr>
            <p:ph type="sldNum" sz="quarter" idx="12"/>
          </p:nvPr>
        </p:nvSpPr>
        <p:spPr bwMode="auto"/>
        <p:txBody>
          <a:bodyPr vert="horz" lIns="346146" tIns="173073" rIns="346146" bIns="173073"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23908568" y="32370733"/>
            <a:ext cx="4262663" cy="6501190"/>
          </a:xfrm>
          <a:prstGeom prst="rect">
            <a:avLst/>
          </a:prstGeom>
          <a:ln>
            <a:noFill/>
          </a:ln>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23908568" y="31736529"/>
            <a:ext cx="4262663" cy="6501190"/>
          </a:xfrm>
          <a:prstGeom prst="rect">
            <a:avLst/>
          </a:prstGeom>
          <a:ln>
            <a:noFill/>
          </a:ln>
        </p:spPr>
      </p:pic>
      <p:sp>
        <p:nvSpPr>
          <p:cNvPr id="5" name="ZoneTexte 6"/>
          <p:cNvSpPr>
            <a:spLocks noAdjustHandles="1"/>
          </p:cNvSpPr>
          <p:nvPr userDrawn="1"/>
        </p:nvSpPr>
        <p:spPr bwMode="auto">
          <a:xfrm>
            <a:off x="2996461" y="20135869"/>
            <a:ext cx="14998975" cy="4273678"/>
          </a:xfrm>
          <a:prstGeom prst="rect">
            <a:avLst/>
          </a:prstGeom>
          <a:noFill/>
        </p:spPr>
        <p:txBody>
          <a:bodyPr wrap="none" lIns="346146" tIns="173073" rIns="346146" bIns="173073" rtlCol="0">
            <a:spAutoFit/>
          </a:bodyPr>
          <a:lstStyle/>
          <a:p>
            <a:pPr>
              <a:defRPr/>
            </a:pPr>
            <a:r>
              <a:rPr lang="fr-FR" sz="4500" b="1">
                <a:solidFill>
                  <a:srgbClr val="122372"/>
                </a:solidFill>
                <a:latin typeface="Arial"/>
                <a:ea typeface="Arial"/>
              </a:rPr>
              <a:t>Institut Supérieur de l’Aéronautique et de l’Espace</a:t>
            </a:r>
            <a:endParaRPr/>
          </a:p>
          <a:p>
            <a:pPr>
              <a:spcBef>
                <a:spcPts val="0"/>
              </a:spcBef>
              <a:defRPr/>
            </a:pPr>
            <a:endParaRPr lang="fr-FR" sz="1500">
              <a:solidFill>
                <a:srgbClr val="B1B3B4"/>
              </a:solidFill>
              <a:latin typeface="Arial"/>
              <a:ea typeface="Arial"/>
            </a:endParaRPr>
          </a:p>
          <a:p>
            <a:pPr>
              <a:spcBef>
                <a:spcPts val="0"/>
              </a:spcBef>
              <a:defRPr/>
            </a:pPr>
            <a:r>
              <a:rPr lang="fr-FR" sz="4500">
                <a:solidFill>
                  <a:srgbClr val="B1B3B4"/>
                </a:solidFill>
                <a:latin typeface="Arial"/>
                <a:ea typeface="Arial"/>
              </a:rPr>
              <a:t>10, avenue Edouard Belin </a:t>
            </a:r>
            <a:r>
              <a:rPr lang="mr-IN" sz="4500">
                <a:solidFill>
                  <a:srgbClr val="B1B3B4"/>
                </a:solidFill>
                <a:latin typeface="Arial"/>
                <a:ea typeface="Arial"/>
              </a:rPr>
              <a:t>–</a:t>
            </a:r>
            <a:r>
              <a:rPr lang="fr-FR" sz="4500">
                <a:solidFill>
                  <a:srgbClr val="B1B3B4"/>
                </a:solidFill>
                <a:latin typeface="Arial"/>
                <a:ea typeface="Arial"/>
              </a:rPr>
              <a:t> BP 54032</a:t>
            </a:r>
            <a:endParaRPr/>
          </a:p>
          <a:p>
            <a:pPr>
              <a:spcBef>
                <a:spcPts val="0"/>
              </a:spcBef>
              <a:defRPr/>
            </a:pPr>
            <a:r>
              <a:rPr lang="fr-FR" sz="4500">
                <a:solidFill>
                  <a:srgbClr val="B1B3B4"/>
                </a:solidFill>
                <a:latin typeface="Arial"/>
                <a:ea typeface="Arial"/>
              </a:rPr>
              <a:t>31055 Toulouse Cedex 4 </a:t>
            </a:r>
            <a:r>
              <a:rPr lang="mr-IN" sz="4500">
                <a:solidFill>
                  <a:srgbClr val="B1B3B4"/>
                </a:solidFill>
                <a:latin typeface="Arial"/>
                <a:ea typeface="Arial"/>
              </a:rPr>
              <a:t>–</a:t>
            </a:r>
            <a:r>
              <a:rPr lang="fr-FR" sz="4500">
                <a:solidFill>
                  <a:srgbClr val="B1B3B4"/>
                </a:solidFill>
                <a:latin typeface="Arial"/>
                <a:ea typeface="Arial"/>
              </a:rPr>
              <a:t> France</a:t>
            </a:r>
            <a:endParaRPr/>
          </a:p>
          <a:p>
            <a:pPr>
              <a:spcBef>
                <a:spcPts val="0"/>
              </a:spcBef>
              <a:defRPr/>
            </a:pPr>
            <a:r>
              <a:rPr lang="fr-FR" sz="4500">
                <a:solidFill>
                  <a:srgbClr val="B1B3B4"/>
                </a:solidFill>
                <a:latin typeface="Arial"/>
                <a:ea typeface="Arial"/>
              </a:rPr>
              <a:t>T +33 5 61 33 80 80</a:t>
            </a:r>
            <a:endParaRPr/>
          </a:p>
          <a:p>
            <a:pPr>
              <a:spcBef>
                <a:spcPts val="0"/>
              </a:spcBef>
              <a:defRPr/>
            </a:pPr>
            <a:endParaRPr lang="fr-FR" sz="1500"/>
          </a:p>
          <a:p>
            <a:pPr>
              <a:defRPr/>
            </a:pPr>
            <a:r>
              <a:rPr lang="fr-FR" sz="4500" b="1">
                <a:solidFill>
                  <a:srgbClr val="FFED00"/>
                </a:solidFill>
                <a:latin typeface="Georgia"/>
                <a:ea typeface="Georgia"/>
              </a:rPr>
              <a:t>www.isae-supaero.fr</a:t>
            </a:r>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2" y="14722"/>
            <a:ext cx="638012" cy="116214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Arial"/>
              <a:ea typeface="Arial"/>
            </a:endParaRPr>
          </a:p>
        </p:txBody>
      </p:sp>
      <p:grpSp>
        <p:nvGrpSpPr>
          <p:cNvPr id="5" name="Grouper 12"/>
          <p:cNvGrpSpPr/>
          <p:nvPr userDrawn="1"/>
        </p:nvGrpSpPr>
        <p:grpSpPr bwMode="auto">
          <a:xfrm>
            <a:off x="3" y="-80054"/>
            <a:ext cx="30285745" cy="5895066"/>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10" name="Titre 1"/>
          <p:cNvSpPr>
            <a:spLocks noGrp="1"/>
          </p:cNvSpPr>
          <p:nvPr>
            <p:ph type="title"/>
          </p:nvPr>
        </p:nvSpPr>
        <p:spPr bwMode="auto"/>
        <p:txBody>
          <a:bodyPr/>
          <a:lstStyle>
            <a:lvl1pPr>
              <a:defRPr>
                <a:solidFill>
                  <a:schemeClr val="tx1"/>
                </a:solidFill>
                <a:latin typeface="Arial"/>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1156145" y="9586184"/>
            <a:ext cx="28541522" cy="28971221"/>
          </a:xfrm>
        </p:spPr>
        <p:txBody>
          <a:bodyPr>
            <a:normAutofit/>
          </a:bodyPr>
          <a:lstStyle>
            <a:lvl1pPr>
              <a:defRPr sz="13600">
                <a:latin typeface="Arial"/>
                <a:ea typeface="Arial"/>
              </a:defRPr>
            </a:lvl1pPr>
            <a:lvl2pPr>
              <a:defRPr sz="12100">
                <a:latin typeface="Arial"/>
                <a:ea typeface="Arial"/>
              </a:defRPr>
            </a:lvl2pPr>
            <a:lvl3pPr>
              <a:defRPr sz="10600">
                <a:latin typeface="Arial"/>
                <a:ea typeface="Arial"/>
              </a:defRPr>
            </a:lvl3pPr>
            <a:lvl4pPr>
              <a:defRPr sz="9100">
                <a:latin typeface="Arial"/>
                <a:ea typeface="Arial"/>
              </a:defRPr>
            </a:lvl4pPr>
            <a:lvl5pPr>
              <a:defRPr sz="91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4" name="Espace réservé du numéro de diapositive 5"/>
          <p:cNvSpPr>
            <a:spLocks noGrp="1"/>
          </p:cNvSpPr>
          <p:nvPr>
            <p:ph type="sldNum" sz="quarter" idx="12"/>
          </p:nvPr>
        </p:nvSpPr>
        <p:spPr bwMode="auto">
          <a:xfrm>
            <a:off x="23466976" y="41181527"/>
            <a:ext cx="6812995" cy="1511894"/>
          </a:xfrm>
        </p:spPr>
        <p:txBody>
          <a:bodyPr/>
          <a:lstStyle>
            <a:lvl1pPr>
              <a:defRPr>
                <a:latin typeface="Arial"/>
                <a:ea typeface="Arial"/>
              </a:defRPr>
            </a:lvl1pPr>
          </a:lstStyle>
          <a:p>
            <a:pPr>
              <a:defRPr/>
            </a:pPr>
            <a:fld id="{5E177536-18BF-1743-A360-A4663329E682}" type="slidenum">
              <a:t>‹N°›</a:t>
            </a:fld>
            <a:endParaRPr lang="fr-FR"/>
          </a:p>
        </p:txBody>
      </p:sp>
      <p:pic>
        <p:nvPicPr>
          <p:cNvPr id="15" name="Image 12"/>
          <p:cNvPicPr/>
          <p:nvPr userDrawn="1"/>
        </p:nvPicPr>
        <p:blipFill>
          <a:blip r:embed="rId2"/>
          <a:stretch/>
        </p:blipFill>
        <p:spPr bwMode="auto">
          <a:xfrm>
            <a:off x="570063" y="2094971"/>
            <a:ext cx="1317003" cy="1988743"/>
          </a:xfrm>
          <a:prstGeom prst="rect">
            <a:avLst/>
          </a:prstGeom>
          <a:ln>
            <a:noFill/>
          </a:ln>
        </p:spPr>
      </p:pic>
      <p:sp>
        <p:nvSpPr>
          <p:cNvPr id="16"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ctr">
              <a:defRPr sz="3400">
                <a:solidFill>
                  <a:schemeClr val="tx1">
                    <a:tint val="75000"/>
                  </a:schemeClr>
                </a:solidFill>
                <a:latin typeface="Arial"/>
                <a:ea typeface="Arial"/>
              </a:defRPr>
            </a:lvl1pPr>
          </a:lstStyle>
          <a:p>
            <a:r>
              <a:rPr lang="fr-FR" dirty="0" smtClean="0"/>
              <a:t>Emilie </a:t>
            </a:r>
            <a:r>
              <a:rPr lang="fr-FR" dirty="0" err="1" smtClean="0"/>
              <a:t>Jahanpour</a:t>
            </a:r>
            <a:r>
              <a:rPr lang="fr-FR" dirty="0" smtClean="0"/>
              <a:t> -  </a:t>
            </a:r>
            <a:r>
              <a:rPr lang="en-US" dirty="0" smtClean="0"/>
              <a:t>Assessment of the helicopter cabin noise impact on mental calculation and memory performance </a:t>
            </a:r>
            <a:endParaRPr lang="fr-FR" dirty="0"/>
          </a:p>
        </p:txBody>
      </p:sp>
      <p:sp>
        <p:nvSpPr>
          <p:cNvPr id="17" name="Espace réservé de la date 3"/>
          <p:cNvSpPr>
            <a:spLocks noGrp="1"/>
          </p:cNvSpPr>
          <p:nvPr>
            <p:ph type="dt" sz="half" idx="2"/>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r>
              <a:rPr lang="fr-FR" dirty="0" smtClean="0"/>
              <a:t>INTERNOISE 2019</a:t>
            </a:r>
            <a:endParaRPr lang="fr-FR"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3" y="-80054"/>
            <a:ext cx="30285745" cy="5895066"/>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1156145" y="9586184"/>
            <a:ext cx="28541522" cy="28971221"/>
          </a:xfrm>
        </p:spPr>
        <p:txBody>
          <a:bodyPr>
            <a:normAutofit/>
          </a:bodyPr>
          <a:lstStyle>
            <a:lvl1pPr>
              <a:defRPr sz="13600"/>
            </a:lvl1pPr>
            <a:lvl2pPr>
              <a:defRPr sz="12100"/>
            </a:lvl2pPr>
            <a:lvl3pPr>
              <a:defRPr sz="10600"/>
            </a:lvl3pPr>
            <a:lvl4pPr>
              <a:defRPr sz="9100"/>
            </a:lvl4pPr>
            <a:lvl5pPr>
              <a:defRPr sz="910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4" name="Espace réservé du numéro de diapositive 5"/>
          <p:cNvSpPr>
            <a:spLocks noGrp="1"/>
          </p:cNvSpPr>
          <p:nvPr>
            <p:ph type="sldNum" sz="quarter" idx="12"/>
          </p:nvPr>
        </p:nvSpPr>
        <p:spPr bwMode="auto">
          <a:xfrm>
            <a:off x="23466976" y="41181527"/>
            <a:ext cx="6812995" cy="1511894"/>
          </a:xfrm>
        </p:spPr>
        <p:txBody>
          <a:bodyPr/>
          <a:lstStyle/>
          <a:p>
            <a:pPr>
              <a:defRPr/>
            </a:pPr>
            <a:fld id="{5E177536-18BF-1743-A360-A4663329E682}" type="slidenum">
              <a:t>‹N°›</a:t>
            </a:fld>
            <a:endParaRPr lang="fr-FR"/>
          </a:p>
        </p:txBody>
      </p:sp>
      <p:sp>
        <p:nvSpPr>
          <p:cNvPr id="15"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ctr">
              <a:defRPr sz="3400">
                <a:solidFill>
                  <a:schemeClr val="tx1">
                    <a:tint val="75000"/>
                  </a:schemeClr>
                </a:solidFill>
                <a:latin typeface="Arial"/>
                <a:ea typeface="Arial"/>
              </a:defRPr>
            </a:lvl1pPr>
          </a:lstStyle>
          <a:p>
            <a:r>
              <a:rPr lang="fr-FR" dirty="0" smtClean="0"/>
              <a:t>Emilie </a:t>
            </a:r>
            <a:r>
              <a:rPr lang="fr-FR" dirty="0" err="1" smtClean="0"/>
              <a:t>Jahanpour</a:t>
            </a:r>
            <a:r>
              <a:rPr lang="fr-FR" dirty="0" smtClean="0"/>
              <a:t> -  </a:t>
            </a:r>
            <a:r>
              <a:rPr lang="en-US" dirty="0" smtClean="0"/>
              <a:t>Assessment of the helicopter cabin noise impact on mental calculation and memory performance </a:t>
            </a:r>
            <a:endParaRPr lang="fr-FR" dirty="0"/>
          </a:p>
        </p:txBody>
      </p:sp>
      <p:sp>
        <p:nvSpPr>
          <p:cNvPr id="16" name="Espace réservé de la date 3"/>
          <p:cNvSpPr>
            <a:spLocks noGrp="1"/>
          </p:cNvSpPr>
          <p:nvPr>
            <p:ph type="dt" sz="half" idx="2"/>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r>
              <a:rPr lang="fr-FR" dirty="0" smtClean="0"/>
              <a:t>INTERNOISE 2019</a:t>
            </a:r>
            <a:endParaRPr lang="fr-FR" dirty="0"/>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3" y="-80054"/>
            <a:ext cx="30285745" cy="5895066"/>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13544887" y="9586183"/>
            <a:ext cx="16152786" cy="31706212"/>
          </a:xfrm>
        </p:spPr>
        <p:txBody>
          <a:bodyPr>
            <a:normAutofit/>
          </a:bodyPr>
          <a:lstStyle>
            <a:lvl1pPr marL="0" indent="0">
              <a:buFont typeface="+mj-lt"/>
              <a:buNone/>
              <a:defRPr sz="9100" b="0">
                <a:latin typeface="Arial Narrow"/>
                <a:ea typeface="Arial Narrow"/>
              </a:defRPr>
            </a:lvl1pPr>
            <a:lvl2pPr marL="3461461" indent="-1730731">
              <a:buFont typeface="+mj-lt"/>
              <a:buAutoNum type="arabicPeriod"/>
              <a:defRPr sz="7600">
                <a:latin typeface="Arial Narrow"/>
                <a:ea typeface="Arial Narrow"/>
              </a:defRPr>
            </a:lvl2pPr>
            <a:lvl3pPr>
              <a:defRPr sz="7600"/>
            </a:lvl3pPr>
            <a:lvl4pPr>
              <a:defRPr sz="9100"/>
            </a:lvl4pPr>
            <a:lvl5pPr>
              <a:defRPr sz="9100"/>
            </a:lvl5pPr>
          </a:lstStyle>
          <a:p>
            <a:pPr lvl="0">
              <a:defRPr/>
            </a:pPr>
            <a:r>
              <a:rPr lang="fr-FR"/>
              <a:t>Cliquez pour modifier les styles du texte du masque</a:t>
            </a:r>
            <a:endParaRPr/>
          </a:p>
        </p:txBody>
      </p:sp>
      <p:sp>
        <p:nvSpPr>
          <p:cNvPr id="13" name="Espace réservé du pied de page 4"/>
          <p:cNvSpPr>
            <a:spLocks noGrp="1"/>
          </p:cNvSpPr>
          <p:nvPr>
            <p:ph type="ftr" sz="quarter" idx="11"/>
          </p:nvPr>
        </p:nvSpPr>
        <p:spPr bwMode="auto">
          <a:xfrm>
            <a:off x="10030246" y="41292398"/>
            <a:ext cx="10219492" cy="1385024"/>
          </a:xfrm>
        </p:spPr>
        <p:txBody>
          <a:bodyPr/>
          <a:lstStyle/>
          <a:p>
            <a:pPr>
              <a:defRPr/>
            </a:pPr>
            <a:r>
              <a:rPr lang="en-US" dirty="0" smtClean="0"/>
              <a:t>Emilie Jahanpour -  Assessment of the helicopter cabin noise impact on mental calculation and memory performance </a:t>
            </a:r>
            <a:endParaRPr dirty="0"/>
          </a:p>
        </p:txBody>
      </p:sp>
      <p:sp>
        <p:nvSpPr>
          <p:cNvPr id="14" name="Espace réservé du numéro de diapositive 5"/>
          <p:cNvSpPr>
            <a:spLocks noGrp="1"/>
          </p:cNvSpPr>
          <p:nvPr>
            <p:ph type="sldNum" sz="quarter" idx="12"/>
          </p:nvPr>
        </p:nvSpPr>
        <p:spPr bwMode="auto">
          <a:xfrm>
            <a:off x="23466976" y="41292398"/>
            <a:ext cx="6812995" cy="1401028"/>
          </a:xfrm>
        </p:spPr>
        <p:txBody>
          <a:bodyPr/>
          <a:lstStyle/>
          <a:p>
            <a:pPr>
              <a:defRPr/>
            </a:pPr>
            <a:fld id="{5E177536-18BF-1743-A360-A4663329E682}" type="slidenum">
              <a:t>‹N°›</a:t>
            </a:fld>
            <a:endParaRPr lang="fr-FR"/>
          </a:p>
        </p:txBody>
      </p:sp>
      <p:sp>
        <p:nvSpPr>
          <p:cNvPr id="15" name="Espace réservé du contenu 7"/>
          <p:cNvSpPr>
            <a:spLocks noGrp="1"/>
          </p:cNvSpPr>
          <p:nvPr>
            <p:ph sz="quarter" idx="13"/>
          </p:nvPr>
        </p:nvSpPr>
        <p:spPr bwMode="auto">
          <a:xfrm>
            <a:off x="400648" y="9586178"/>
            <a:ext cx="12267266" cy="10747868"/>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
        <p:nvSpPr>
          <p:cNvPr id="16" name="Espace réservé de la date 3"/>
          <p:cNvSpPr>
            <a:spLocks noGrp="1"/>
          </p:cNvSpPr>
          <p:nvPr>
            <p:ph type="dt" sz="half" idx="2"/>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r>
              <a:rPr lang="fr-FR" dirty="0" smtClean="0"/>
              <a:t>INTERNOISE 2019</a:t>
            </a:r>
            <a:endParaRPr lang="fr-FR" dirty="0"/>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346146" tIns="173073" rIns="346146" bIns="173073"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2081750" y="11395789"/>
            <a:ext cx="12868989" cy="27161616"/>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15329240" y="11395789"/>
            <a:ext cx="12868989" cy="27161616"/>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t>‹N°›</a:t>
            </a:fld>
            <a:endParaRPr lang="fr-FR"/>
          </a:p>
        </p:txBody>
      </p:sp>
      <p:grpSp>
        <p:nvGrpSpPr>
          <p:cNvPr id="10" name="Grouper 7"/>
          <p:cNvGrpSpPr/>
          <p:nvPr userDrawn="1"/>
        </p:nvGrpSpPr>
        <p:grpSpPr bwMode="auto">
          <a:xfrm>
            <a:off x="3" y="-80054"/>
            <a:ext cx="30285745" cy="5895066"/>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ctr">
              <a:defRPr sz="3400">
                <a:solidFill>
                  <a:schemeClr val="tx1">
                    <a:tint val="75000"/>
                  </a:schemeClr>
                </a:solidFill>
                <a:latin typeface="Arial"/>
                <a:ea typeface="Arial"/>
              </a:defRPr>
            </a:lvl1pPr>
          </a:lstStyle>
          <a:p>
            <a:r>
              <a:rPr lang="fr-FR" dirty="0" smtClean="0"/>
              <a:t>Emilie </a:t>
            </a:r>
            <a:r>
              <a:rPr lang="fr-FR" dirty="0" err="1" smtClean="0"/>
              <a:t>Jahanpour</a:t>
            </a:r>
            <a:r>
              <a:rPr lang="fr-FR" dirty="0" smtClean="0"/>
              <a:t> -  </a:t>
            </a:r>
            <a:r>
              <a:rPr lang="en-US" dirty="0" smtClean="0"/>
              <a:t>Assessment of the helicopter cabin noise impact on mental calculation and memory performance </a:t>
            </a:r>
            <a:endParaRPr lang="fr-FR" dirty="0"/>
          </a:p>
        </p:txBody>
      </p:sp>
      <p:sp>
        <p:nvSpPr>
          <p:cNvPr id="18" name="Espace réservé de la date 3"/>
          <p:cNvSpPr>
            <a:spLocks noGrp="1"/>
          </p:cNvSpPr>
          <p:nvPr>
            <p:ph type="dt" sz="half" idx="13"/>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r>
              <a:rPr lang="fr-FR" dirty="0" smtClean="0"/>
              <a:t>INTERNOISE 2019</a:t>
            </a:r>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23671" y="18999845"/>
            <a:ext cx="15483001" cy="5658180"/>
          </a:xfrm>
        </p:spPr>
        <p:txBody>
          <a:bodyPr vert="horz" lIns="346146" tIns="173073" rIns="346146" bIns="173073" rtlCol="0" anchor="ctr">
            <a:noAutofit/>
          </a:bodyPr>
          <a:lstStyle>
            <a:lvl1pPr>
              <a:defRPr lang="fr-FR" sz="121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3837175"/>
            <a:ext cx="11699956" cy="112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p>
        </p:txBody>
      </p:sp>
      <p:sp>
        <p:nvSpPr>
          <p:cNvPr id="7" name="Espace réservé du contenu 10"/>
          <p:cNvSpPr>
            <a:spLocks noGrp="1"/>
          </p:cNvSpPr>
          <p:nvPr>
            <p:ph sz="quarter" idx="13"/>
          </p:nvPr>
        </p:nvSpPr>
        <p:spPr bwMode="auto">
          <a:xfrm>
            <a:off x="1123673" y="24666310"/>
            <a:ext cx="13574731" cy="5727621"/>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pic>
        <p:nvPicPr>
          <p:cNvPr id="8" name="Image 6">
            <a:extLst>
              <a:ext uri="{FF2B5EF4-FFF2-40B4-BE49-F238E27FC236}">
                <a16:creationId xmlns="" xmlns:a16="http://schemas.microsoft.com/office/drawing/2014/main" id="{4E93B45A-22AF-B34A-AA08-8AF0D93C118F}"/>
              </a:ext>
            </a:extLst>
          </p:cNvPr>
          <p:cNvPicPr/>
          <p:nvPr userDrawn="1"/>
        </p:nvPicPr>
        <p:blipFill>
          <a:blip r:embed="rId3"/>
          <a:stretch/>
        </p:blipFill>
        <p:spPr bwMode="auto">
          <a:xfrm>
            <a:off x="16570699" y="32191862"/>
            <a:ext cx="4262663" cy="6501190"/>
          </a:xfrm>
          <a:prstGeom prst="rect">
            <a:avLst/>
          </a:prstGeom>
          <a:ln>
            <a:noFill/>
          </a:ln>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1757019" y="33100302"/>
            <a:ext cx="7529215" cy="5393200"/>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120132" y="-257639"/>
            <a:ext cx="26116479" cy="6058119"/>
          </a:xfrm>
        </p:spPr>
        <p:txBody>
          <a:bodyPr vert="horz" lIns="346146" tIns="173073" rIns="346146" bIns="173073"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2085696" y="10494037"/>
            <a:ext cx="12809846" cy="5142964"/>
          </a:xfrm>
        </p:spPr>
        <p:txBody>
          <a:bodyPr anchor="b"/>
          <a:lstStyle>
            <a:lvl1pPr marL="0" indent="0">
              <a:buNone/>
              <a:defRPr sz="9100" b="1"/>
            </a:lvl1pPr>
            <a:lvl2pPr marL="1730731" indent="0">
              <a:buNone/>
              <a:defRPr sz="7600" b="1"/>
            </a:lvl2pPr>
            <a:lvl3pPr marL="3461461" indent="0">
              <a:buNone/>
              <a:defRPr sz="6800" b="1"/>
            </a:lvl3pPr>
            <a:lvl4pPr marL="5192192" indent="0">
              <a:buNone/>
              <a:defRPr sz="6100" b="1"/>
            </a:lvl4pPr>
            <a:lvl5pPr marL="6922922" indent="0">
              <a:buNone/>
              <a:defRPr sz="6100" b="1"/>
            </a:lvl5pPr>
            <a:lvl6pPr marL="8653653" indent="0">
              <a:buNone/>
              <a:defRPr sz="6100" b="1"/>
            </a:lvl6pPr>
            <a:lvl7pPr marL="10384384" indent="0">
              <a:buNone/>
              <a:defRPr sz="6100" b="1"/>
            </a:lvl7pPr>
            <a:lvl8pPr marL="12115114" indent="0">
              <a:buNone/>
              <a:defRPr sz="6100" b="1"/>
            </a:lvl8pPr>
            <a:lvl9pPr marL="13845845" indent="0">
              <a:buNone/>
              <a:defRPr sz="61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2085696" y="15636999"/>
            <a:ext cx="12809846" cy="22999677"/>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15329242" y="10494037"/>
            <a:ext cx="12872932" cy="5142964"/>
          </a:xfrm>
        </p:spPr>
        <p:txBody>
          <a:bodyPr anchor="b"/>
          <a:lstStyle>
            <a:lvl1pPr marL="0" indent="0">
              <a:buNone/>
              <a:defRPr sz="9100" b="1"/>
            </a:lvl1pPr>
            <a:lvl2pPr marL="1730731" indent="0">
              <a:buNone/>
              <a:defRPr sz="7600" b="1"/>
            </a:lvl2pPr>
            <a:lvl3pPr marL="3461461" indent="0">
              <a:buNone/>
              <a:defRPr sz="6800" b="1"/>
            </a:lvl3pPr>
            <a:lvl4pPr marL="5192192" indent="0">
              <a:buNone/>
              <a:defRPr sz="6100" b="1"/>
            </a:lvl4pPr>
            <a:lvl5pPr marL="6922922" indent="0">
              <a:buNone/>
              <a:defRPr sz="6100" b="1"/>
            </a:lvl5pPr>
            <a:lvl6pPr marL="8653653" indent="0">
              <a:buNone/>
              <a:defRPr sz="6100" b="1"/>
            </a:lvl6pPr>
            <a:lvl7pPr marL="10384384" indent="0">
              <a:buNone/>
              <a:defRPr sz="6100" b="1"/>
            </a:lvl7pPr>
            <a:lvl8pPr marL="12115114" indent="0">
              <a:buNone/>
              <a:defRPr sz="6100" b="1"/>
            </a:lvl8pPr>
            <a:lvl9pPr marL="13845845" indent="0">
              <a:buNone/>
              <a:defRPr sz="61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15329242" y="15636999"/>
            <a:ext cx="12872932" cy="22999677"/>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t>‹N°›</a:t>
            </a:fld>
            <a:endParaRPr lang="fr-FR"/>
          </a:p>
        </p:txBody>
      </p:sp>
      <p:grpSp>
        <p:nvGrpSpPr>
          <p:cNvPr id="12" name="Grouper 9"/>
          <p:cNvGrpSpPr/>
          <p:nvPr userDrawn="1"/>
        </p:nvGrpSpPr>
        <p:grpSpPr bwMode="auto">
          <a:xfrm>
            <a:off x="3" y="-80054"/>
            <a:ext cx="30285745" cy="5895066"/>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8" name="Espace réservé du pied de page 4"/>
          <p:cNvSpPr>
            <a:spLocks noGrp="1"/>
          </p:cNvSpPr>
          <p:nvPr>
            <p:ph type="ftr" sz="quarter" idx="13"/>
          </p:nvPr>
        </p:nvSpPr>
        <p:spPr bwMode="auto">
          <a:xfrm>
            <a:off x="7200817" y="41114029"/>
            <a:ext cx="15878350" cy="1636569"/>
          </a:xfrm>
          <a:prstGeom prst="rect">
            <a:avLst/>
          </a:prstGeom>
        </p:spPr>
        <p:txBody>
          <a:bodyPr vert="horz" lIns="346146" tIns="173073" rIns="346146" bIns="173073" rtlCol="0" anchor="ctr"/>
          <a:lstStyle>
            <a:lvl1pPr algn="ctr">
              <a:defRPr sz="3400">
                <a:solidFill>
                  <a:schemeClr val="tx1">
                    <a:tint val="75000"/>
                  </a:schemeClr>
                </a:solidFill>
                <a:latin typeface="Arial"/>
                <a:ea typeface="Arial"/>
              </a:defRPr>
            </a:lvl1pPr>
          </a:lstStyle>
          <a:p>
            <a:r>
              <a:rPr lang="fr-FR" dirty="0" smtClean="0"/>
              <a:t>Emilie </a:t>
            </a:r>
            <a:r>
              <a:rPr lang="fr-FR" dirty="0" err="1" smtClean="0"/>
              <a:t>Jahanpour</a:t>
            </a:r>
            <a:r>
              <a:rPr lang="fr-FR" dirty="0" smtClean="0"/>
              <a:t> -  </a:t>
            </a:r>
            <a:r>
              <a:rPr lang="en-US" dirty="0" smtClean="0"/>
              <a:t>Assessment of the helicopter cabin noise impact on mental calculation and memory performance </a:t>
            </a:r>
            <a:endParaRPr lang="fr-FR" dirty="0"/>
          </a:p>
        </p:txBody>
      </p:sp>
      <p:sp>
        <p:nvSpPr>
          <p:cNvPr id="19" name="Espace réservé de la date 3"/>
          <p:cNvSpPr>
            <a:spLocks noGrp="1"/>
          </p:cNvSpPr>
          <p:nvPr>
            <p:ph type="dt" sz="half" idx="14"/>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Arial"/>
                <a:ea typeface="Arial"/>
              </a:defRPr>
            </a:lvl1pPr>
          </a:lstStyle>
          <a:p>
            <a:pPr>
              <a:defRPr/>
            </a:pPr>
            <a:r>
              <a:rPr lang="fr-FR" dirty="0" smtClean="0"/>
              <a:t>INTERNOISE 2019</a:t>
            </a:r>
            <a:endParaRPr lang="fr-FR" dirty="0"/>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2" name="Rectangle 1"/>
          <p:cNvSpPr/>
          <p:nvPr userDrawn="1"/>
        </p:nvSpPr>
        <p:spPr>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flipH="1">
            <a:off x="15298552" y="26629034"/>
            <a:ext cx="15061815" cy="16179491"/>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userDrawn="1"/>
        </p:nvCxnSpPr>
        <p:spPr>
          <a:xfrm>
            <a:off x="-72008" y="27236910"/>
            <a:ext cx="30432375" cy="13881630"/>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userDrawn="1"/>
        </p:nvCxnSpPr>
        <p:spPr>
          <a:xfrm flipH="1">
            <a:off x="0" y="25364702"/>
            <a:ext cx="30292304" cy="14833648"/>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userDrawn="1"/>
        </p:nvCxnSpPr>
        <p:spPr>
          <a:xfrm flipV="1">
            <a:off x="-72008" y="7002662"/>
            <a:ext cx="25299734" cy="28811584"/>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userDrawn="1"/>
        </p:nvCxnSpPr>
        <p:spPr>
          <a:xfrm flipV="1">
            <a:off x="-72008" y="19604062"/>
            <a:ext cx="30351983" cy="16057784"/>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userDrawn="1"/>
        </p:nvCxnSpPr>
        <p:spPr>
          <a:xfrm flipH="1" flipV="1">
            <a:off x="-72008" y="7002662"/>
            <a:ext cx="30432375" cy="27183024"/>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userDrawn="1"/>
        </p:nvCxnSpPr>
        <p:spPr>
          <a:xfrm flipH="1" flipV="1">
            <a:off x="20180552" y="7002665"/>
            <a:ext cx="10111752" cy="27183021"/>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userDrawn="1"/>
        </p:nvCxnSpPr>
        <p:spPr>
          <a:xfrm flipV="1">
            <a:off x="-72008" y="7002663"/>
            <a:ext cx="15370560" cy="11305256"/>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userDrawn="1"/>
        </p:nvCxnSpPr>
        <p:spPr>
          <a:xfrm flipV="1">
            <a:off x="0" y="8019158"/>
            <a:ext cx="30360367" cy="14177192"/>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userDrawn="1"/>
        </p:nvCxnSpPr>
        <p:spPr>
          <a:xfrm>
            <a:off x="0" y="14347478"/>
            <a:ext cx="30360367" cy="24563112"/>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userDrawn="1"/>
        </p:nvCxnSpPr>
        <p:spPr>
          <a:xfrm flipV="1">
            <a:off x="0" y="7002662"/>
            <a:ext cx="8731275" cy="7344816"/>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userDrawn="1"/>
        </p:nvCxnSpPr>
        <p:spPr>
          <a:xfrm flipV="1">
            <a:off x="0" y="15868030"/>
            <a:ext cx="30360367" cy="11368880"/>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userDrawn="1"/>
        </p:nvCxnSpPr>
        <p:spPr>
          <a:xfrm>
            <a:off x="8731275" y="7002662"/>
            <a:ext cx="21629092" cy="8865368"/>
          </a:xfrm>
          <a:prstGeom prst="line">
            <a:avLst/>
          </a:prstGeom>
          <a:ln>
            <a:solidFill>
              <a:srgbClr val="00AAFF"/>
            </a:solidFill>
          </a:ln>
        </p:spPr>
        <p:style>
          <a:lnRef idx="1">
            <a:schemeClr val="accent1"/>
          </a:lnRef>
          <a:fillRef idx="0">
            <a:schemeClr val="accent1"/>
          </a:fillRef>
          <a:effectRef idx="0">
            <a:schemeClr val="accent1"/>
          </a:effectRef>
          <a:fontRef idx="minor">
            <a:schemeClr val="tx1"/>
          </a:fontRef>
        </p:style>
      </p:cxnSp>
      <p:grpSp>
        <p:nvGrpSpPr>
          <p:cNvPr id="127" name="Grouper 6"/>
          <p:cNvGrpSpPr/>
          <p:nvPr userDrawn="1"/>
        </p:nvGrpSpPr>
        <p:grpSpPr bwMode="auto">
          <a:xfrm>
            <a:off x="-11325" y="7451"/>
            <a:ext cx="2818134" cy="5800292"/>
            <a:chOff x="-4561" y="2358"/>
            <a:chExt cx="1134700" cy="929217"/>
          </a:xfrm>
        </p:grpSpPr>
        <p:sp>
          <p:nvSpPr>
            <p:cNvPr id="128"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9"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0"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grpSp>
        <p:nvGrpSpPr>
          <p:cNvPr id="131" name="Groupe 130"/>
          <p:cNvGrpSpPr/>
          <p:nvPr userDrawn="1"/>
        </p:nvGrpSpPr>
        <p:grpSpPr>
          <a:xfrm>
            <a:off x="27208752" y="7451"/>
            <a:ext cx="3076770" cy="5800293"/>
            <a:chOff x="27208752" y="7451"/>
            <a:chExt cx="3076770" cy="5800293"/>
          </a:xfrm>
        </p:grpSpPr>
        <p:sp>
          <p:nvSpPr>
            <p:cNvPr id="132"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3"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4"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titleOnly" preserve="1" userDrawn="1">
  <p:cSld name="Poster_fond_ISAE_PNG">
    <p:spTree>
      <p:nvGrpSpPr>
        <p:cNvPr id="1" name=""/>
        <p:cNvGrpSpPr/>
        <p:nvPr/>
      </p:nvGrpSpPr>
      <p:grpSpPr bwMode="auto">
        <a:xfrm>
          <a:off x="0" y="0"/>
          <a:ext cx="0" cy="0"/>
          <a:chOff x="0" y="0"/>
          <a:chExt cx="0" cy="0"/>
        </a:xfrm>
      </p:grpSpPr>
      <p:pic>
        <p:nvPicPr>
          <p:cNvPr id="169" name="Image 168"/>
          <p:cNvPicPr>
            <a:picLocks noChangeAspect="1"/>
          </p:cNvPicPr>
          <p:nvPr userDrawn="1"/>
        </p:nvPicPr>
        <p:blipFill rotWithShape="1">
          <a:blip r:embed="rId2">
            <a:extLst>
              <a:ext uri="{28A0092B-C50C-407E-A947-70E740481C1C}">
                <a14:useLocalDpi xmlns:a14="http://schemas.microsoft.com/office/drawing/2010/main" val="0"/>
              </a:ext>
            </a:extLst>
          </a:blip>
          <a:srcRect l="16386" t="1897" r="39015" b="4913"/>
          <a:stretch/>
        </p:blipFill>
        <p:spPr>
          <a:xfrm>
            <a:off x="10116" y="6282582"/>
            <a:ext cx="30246832" cy="36525943"/>
          </a:xfrm>
          <a:prstGeom prst="rect">
            <a:avLst/>
          </a:prstGeom>
        </p:spPr>
      </p:pic>
      <p:sp>
        <p:nvSpPr>
          <p:cNvPr id="2" name="Rectangle 1"/>
          <p:cNvSpPr/>
          <p:nvPr userDrawn="1"/>
        </p:nvSpPr>
        <p:spPr>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170" name="Grouper 6"/>
          <p:cNvGrpSpPr/>
          <p:nvPr userDrawn="1"/>
        </p:nvGrpSpPr>
        <p:grpSpPr bwMode="auto">
          <a:xfrm>
            <a:off x="-11325" y="7451"/>
            <a:ext cx="2818134" cy="5800292"/>
            <a:chOff x="-4561" y="2358"/>
            <a:chExt cx="1134700" cy="929217"/>
          </a:xfrm>
        </p:grpSpPr>
        <p:sp>
          <p:nvSpPr>
            <p:cNvPr id="171"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2"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3"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grpSp>
        <p:nvGrpSpPr>
          <p:cNvPr id="174" name="Groupe 173"/>
          <p:cNvGrpSpPr/>
          <p:nvPr userDrawn="1"/>
        </p:nvGrpSpPr>
        <p:grpSpPr>
          <a:xfrm>
            <a:off x="27208752" y="7451"/>
            <a:ext cx="3076770" cy="5800293"/>
            <a:chOff x="27208752" y="7451"/>
            <a:chExt cx="3076770" cy="5800293"/>
          </a:xfrm>
        </p:grpSpPr>
        <p:sp>
          <p:nvSpPr>
            <p:cNvPr id="175"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6"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77"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extLst>
      <p:ext uri="{BB962C8B-B14F-4D97-AF65-F5344CB8AC3E}">
        <p14:creationId xmlns:p14="http://schemas.microsoft.com/office/powerpoint/2010/main" val="98356687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itleOnly" preserve="1" userDrawn="1">
  <p:cSld name="Poster_fond_ISAE_vectoriel">
    <p:spTree>
      <p:nvGrpSpPr>
        <p:cNvPr id="1" name=""/>
        <p:cNvGrpSpPr/>
        <p:nvPr/>
      </p:nvGrpSpPr>
      <p:grpSpPr bwMode="auto">
        <a:xfrm>
          <a:off x="0" y="0"/>
          <a:ext cx="0" cy="0"/>
          <a:chOff x="0" y="0"/>
          <a:chExt cx="0" cy="0"/>
        </a:xfrm>
      </p:grpSpPr>
      <p:pic>
        <p:nvPicPr>
          <p:cNvPr id="3" name="Image 2"/>
          <p:cNvPicPr>
            <a:picLocks noChangeAspect="1"/>
          </p:cNvPicPr>
          <p:nvPr userDrawn="1"/>
        </p:nvPicPr>
        <p:blipFill rotWithShape="1">
          <a:blip r:embed="rId2">
            <a:extLst>
              <a:ext uri="{28A0092B-C50C-407E-A947-70E740481C1C}">
                <a14:useLocalDpi xmlns:a14="http://schemas.microsoft.com/office/drawing/2010/main" val="0"/>
              </a:ext>
            </a:extLst>
          </a:blip>
          <a:srcRect l="35863" t="2037" r="19456" b="4281"/>
          <a:stretch/>
        </p:blipFill>
        <p:spPr>
          <a:xfrm>
            <a:off x="-11325" y="6282582"/>
            <a:ext cx="30296848" cy="36634724"/>
          </a:xfrm>
          <a:prstGeom prst="rect">
            <a:avLst/>
          </a:prstGeom>
        </p:spPr>
      </p:pic>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grpSp>
        <p:nvGrpSpPr>
          <p:cNvPr id="9" name="Grouper 6"/>
          <p:cNvGrpSpPr/>
          <p:nvPr userDrawn="1"/>
        </p:nvGrpSpPr>
        <p:grpSpPr bwMode="auto">
          <a:xfrm>
            <a:off x="-11325" y="7451"/>
            <a:ext cx="2818134" cy="5800292"/>
            <a:chOff x="-4561" y="2358"/>
            <a:chExt cx="1134700" cy="929217"/>
          </a:xfrm>
        </p:grpSpPr>
        <p:sp>
          <p:nvSpPr>
            <p:cNvPr id="10"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grpSp>
        <p:nvGrpSpPr>
          <p:cNvPr id="5" name="Groupe 4"/>
          <p:cNvGrpSpPr/>
          <p:nvPr userDrawn="1"/>
        </p:nvGrpSpPr>
        <p:grpSpPr>
          <a:xfrm>
            <a:off x="27208752" y="7451"/>
            <a:ext cx="3076770" cy="5800293"/>
            <a:chOff x="27208752" y="7451"/>
            <a:chExt cx="3076770" cy="5800293"/>
          </a:xfrm>
        </p:grpSpPr>
        <p:sp>
          <p:nvSpPr>
            <p:cNvPr id="17"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bwMode="auto">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356093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3_Poster_fond_ISAE_vectoriel">
    <p:spTree>
      <p:nvGrpSpPr>
        <p:cNvPr id="1" name=""/>
        <p:cNvGrpSpPr/>
        <p:nvPr/>
      </p:nvGrpSpPr>
      <p:grpSpPr bwMode="auto">
        <a:xfrm>
          <a:off x="0" y="0"/>
          <a:ext cx="0" cy="0"/>
          <a:chOff x="0" y="0"/>
          <a:chExt cx="0" cy="0"/>
        </a:xfrm>
      </p:grpSpPr>
      <p:pic>
        <p:nvPicPr>
          <p:cNvPr id="3" name="Image 2"/>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35863" t="2037" r="19456" b="4281"/>
          <a:stretch/>
        </p:blipFill>
        <p:spPr>
          <a:xfrm>
            <a:off x="-11325" y="6282582"/>
            <a:ext cx="30296848" cy="36634724"/>
          </a:xfrm>
          <a:prstGeom prst="rect">
            <a:avLst/>
          </a:prstGeom>
        </p:spPr>
      </p:pic>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grpSp>
        <p:nvGrpSpPr>
          <p:cNvPr id="9" name="Grouper 6"/>
          <p:cNvGrpSpPr/>
          <p:nvPr userDrawn="1"/>
        </p:nvGrpSpPr>
        <p:grpSpPr bwMode="auto">
          <a:xfrm>
            <a:off x="-11325" y="7451"/>
            <a:ext cx="2818134" cy="5800292"/>
            <a:chOff x="-4561" y="2358"/>
            <a:chExt cx="1134700" cy="929217"/>
          </a:xfrm>
        </p:grpSpPr>
        <p:sp>
          <p:nvSpPr>
            <p:cNvPr id="10"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grpSp>
        <p:nvGrpSpPr>
          <p:cNvPr id="5" name="Groupe 4"/>
          <p:cNvGrpSpPr/>
          <p:nvPr userDrawn="1"/>
        </p:nvGrpSpPr>
        <p:grpSpPr>
          <a:xfrm>
            <a:off x="27208752" y="7451"/>
            <a:ext cx="3076770" cy="5800293"/>
            <a:chOff x="27208752" y="7451"/>
            <a:chExt cx="3076770" cy="5800293"/>
          </a:xfrm>
        </p:grpSpPr>
        <p:sp>
          <p:nvSpPr>
            <p:cNvPr id="17"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bwMode="auto">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218389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Poster_fond_ISAE_vectoriel">
    <p:spTree>
      <p:nvGrpSpPr>
        <p:cNvPr id="1" name=""/>
        <p:cNvGrpSpPr/>
        <p:nvPr/>
      </p:nvGrpSpPr>
      <p:grpSpPr bwMode="auto">
        <a:xfrm>
          <a:off x="0" y="0"/>
          <a:ext cx="0" cy="0"/>
          <a:chOff x="0" y="0"/>
          <a:chExt cx="0" cy="0"/>
        </a:xfrm>
      </p:grpSpPr>
      <p:pic>
        <p:nvPicPr>
          <p:cNvPr id="3" name="Image 2"/>
          <p:cNvPicPr>
            <a:picLocks noChangeAspect="1"/>
          </p:cNvPicPr>
          <p:nvPr userDrawn="1"/>
        </p:nvPicPr>
        <p:blipFill rotWithShape="1">
          <a:blip r:embed="rId2">
            <a:lum bright="40000" contrast="-40000"/>
            <a:extLst>
              <a:ext uri="{28A0092B-C50C-407E-A947-70E740481C1C}">
                <a14:useLocalDpi xmlns:a14="http://schemas.microsoft.com/office/drawing/2010/main" val="0"/>
              </a:ext>
            </a:extLst>
          </a:blip>
          <a:srcRect l="35863" t="2037" r="19456" b="4281"/>
          <a:stretch/>
        </p:blipFill>
        <p:spPr>
          <a:xfrm>
            <a:off x="-11325" y="6282582"/>
            <a:ext cx="30296848" cy="36634724"/>
          </a:xfrm>
          <a:prstGeom prst="rect">
            <a:avLst/>
          </a:prstGeom>
        </p:spPr>
      </p:pic>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grpSp>
        <p:nvGrpSpPr>
          <p:cNvPr id="9" name="Grouper 6"/>
          <p:cNvGrpSpPr/>
          <p:nvPr userDrawn="1"/>
        </p:nvGrpSpPr>
        <p:grpSpPr bwMode="auto">
          <a:xfrm>
            <a:off x="-11325" y="7451"/>
            <a:ext cx="2818134" cy="5800292"/>
            <a:chOff x="-4561" y="2358"/>
            <a:chExt cx="1134700" cy="929217"/>
          </a:xfrm>
        </p:grpSpPr>
        <p:sp>
          <p:nvSpPr>
            <p:cNvPr id="10"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grpSp>
        <p:nvGrpSpPr>
          <p:cNvPr id="5" name="Groupe 4"/>
          <p:cNvGrpSpPr/>
          <p:nvPr userDrawn="1"/>
        </p:nvGrpSpPr>
        <p:grpSpPr>
          <a:xfrm>
            <a:off x="27208752" y="7451"/>
            <a:ext cx="3076770" cy="5800293"/>
            <a:chOff x="27208752" y="7451"/>
            <a:chExt cx="3076770" cy="5800293"/>
          </a:xfrm>
        </p:grpSpPr>
        <p:sp>
          <p:nvSpPr>
            <p:cNvPr id="17"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bwMode="auto">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4490479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2_Poster_fond_ISAE_vectoriel">
    <p:spTree>
      <p:nvGrpSpPr>
        <p:cNvPr id="1" name=""/>
        <p:cNvGrpSpPr/>
        <p:nvPr/>
      </p:nvGrpSpPr>
      <p:grpSpPr bwMode="auto">
        <a:xfrm>
          <a:off x="0" y="0"/>
          <a:ext cx="0" cy="0"/>
          <a:chOff x="0" y="0"/>
          <a:chExt cx="0" cy="0"/>
        </a:xfrm>
      </p:grpSpPr>
      <p:pic>
        <p:nvPicPr>
          <p:cNvPr id="3" name="Image 2"/>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5863" t="2037" r="19456" b="4281"/>
          <a:stretch/>
        </p:blipFill>
        <p:spPr>
          <a:xfrm>
            <a:off x="-11325" y="6282582"/>
            <a:ext cx="30296848" cy="36634724"/>
          </a:xfrm>
          <a:prstGeom prst="rect">
            <a:avLst/>
          </a:prstGeom>
        </p:spPr>
      </p:pic>
      <p:sp>
        <p:nvSpPr>
          <p:cNvPr id="4" name="Titre 1"/>
          <p:cNvSpPr>
            <a:spLocks noGrp="1"/>
          </p:cNvSpPr>
          <p:nvPr>
            <p:ph type="title"/>
          </p:nvPr>
        </p:nvSpPr>
        <p:spPr bwMode="auto">
          <a:xfrm>
            <a:off x="10116" y="0"/>
            <a:ext cx="30269861" cy="4994328"/>
          </a:xfrm>
        </p:spPr>
        <p:txBody>
          <a:bodyPr vert="horz" lIns="346146" tIns="173073" rIns="346146" bIns="173073" rtlCol="0" anchor="t">
            <a:normAutofit/>
          </a:bodyPr>
          <a:lstStyle>
            <a:lvl1pPr algn="ctr">
              <a:defRPr lang="fr-FR" sz="9600" b="1"/>
            </a:lvl1pPr>
          </a:lstStyle>
          <a:p>
            <a:pPr lvl="0">
              <a:defRPr/>
            </a:pPr>
            <a:r>
              <a:rPr lang="fr-FR" dirty="0"/>
              <a:t>Cliquez et modifiez le titre</a:t>
            </a:r>
            <a:endParaRPr dirty="0"/>
          </a:p>
        </p:txBody>
      </p:sp>
      <p:grpSp>
        <p:nvGrpSpPr>
          <p:cNvPr id="9" name="Grouper 6"/>
          <p:cNvGrpSpPr/>
          <p:nvPr userDrawn="1"/>
        </p:nvGrpSpPr>
        <p:grpSpPr bwMode="auto">
          <a:xfrm>
            <a:off x="-11325" y="7451"/>
            <a:ext cx="2818134" cy="5800292"/>
            <a:chOff x="-4561" y="2358"/>
            <a:chExt cx="1134700" cy="929217"/>
          </a:xfrm>
        </p:grpSpPr>
        <p:sp>
          <p:nvSpPr>
            <p:cNvPr id="10" name="Forme libre 8"/>
            <p:cNvSpPr/>
            <p:nvPr userDrawn="1"/>
          </p:nvSpPr>
          <p:spPr bwMode="auto">
            <a:xfrm>
              <a:off x="-4561" y="2358"/>
              <a:ext cx="318978" cy="241112"/>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 name="connsiteX0" fmla="*/ 0 w 250965"/>
                <a:gd name="connsiteY0" fmla="*/ 0 h 208133"/>
                <a:gd name="connsiteX1" fmla="*/ 5542 w 250965"/>
                <a:gd name="connsiteY1" fmla="*/ 116378 h 208133"/>
                <a:gd name="connsiteX2" fmla="*/ 250965 w 250965"/>
                <a:gd name="connsiteY2" fmla="*/ 208133 h 208133"/>
                <a:gd name="connsiteX3" fmla="*/ 166255 w 250965"/>
                <a:gd name="connsiteY3" fmla="*/ 0 h 208133"/>
                <a:gd name="connsiteX4" fmla="*/ 0 w 250965"/>
                <a:gd name="connsiteY4" fmla="*/ 0 h 208133"/>
                <a:gd name="connsiteX0" fmla="*/ 12825 w 263790"/>
                <a:gd name="connsiteY0" fmla="*/ 0 h 208133"/>
                <a:gd name="connsiteX1" fmla="*/ 0 w 263790"/>
                <a:gd name="connsiteY1" fmla="*/ 147991 h 208133"/>
                <a:gd name="connsiteX2" fmla="*/ 263790 w 263790"/>
                <a:gd name="connsiteY2" fmla="*/ 208133 h 208133"/>
                <a:gd name="connsiteX3" fmla="*/ 179080 w 263790"/>
                <a:gd name="connsiteY3" fmla="*/ 0 h 208133"/>
                <a:gd name="connsiteX4" fmla="*/ 12825 w 263790"/>
                <a:gd name="connsiteY4" fmla="*/ 0 h 208133"/>
                <a:gd name="connsiteX0" fmla="*/ 3641 w 254606"/>
                <a:gd name="connsiteY0" fmla="*/ 0 h 208133"/>
                <a:gd name="connsiteX1" fmla="*/ 0 w 254606"/>
                <a:gd name="connsiteY1" fmla="*/ 159846 h 208133"/>
                <a:gd name="connsiteX2" fmla="*/ 254606 w 254606"/>
                <a:gd name="connsiteY2" fmla="*/ 208133 h 208133"/>
                <a:gd name="connsiteX3" fmla="*/ 169896 w 254606"/>
                <a:gd name="connsiteY3" fmla="*/ 0 h 208133"/>
                <a:gd name="connsiteX4" fmla="*/ 3641 w 254606"/>
                <a:gd name="connsiteY4" fmla="*/ 0 h 20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06" h="208133" extrusionOk="0">
                  <a:moveTo>
                    <a:pt x="3641" y="0"/>
                  </a:moveTo>
                  <a:cubicBezTo>
                    <a:pt x="2427" y="53282"/>
                    <a:pt x="1214" y="106564"/>
                    <a:pt x="0" y="159846"/>
                  </a:cubicBezTo>
                  <a:lnTo>
                    <a:pt x="254606" y="208133"/>
                  </a:lnTo>
                  <a:lnTo>
                    <a:pt x="169896" y="0"/>
                  </a:lnTo>
                  <a:lnTo>
                    <a:pt x="3641"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63514"/>
              <a:ext cx="1126067" cy="699044"/>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 name="connsiteX0" fmla="*/ 0 w 1126067"/>
                <a:gd name="connsiteY0" fmla="*/ 0 h 699044"/>
                <a:gd name="connsiteX1" fmla="*/ 0 w 1126067"/>
                <a:gd name="connsiteY1" fmla="*/ 431800 h 699044"/>
                <a:gd name="connsiteX2" fmla="*/ 336067 w 1126067"/>
                <a:gd name="connsiteY2" fmla="*/ 699044 h 699044"/>
                <a:gd name="connsiteX3" fmla="*/ 1126067 w 1126067"/>
                <a:gd name="connsiteY3" fmla="*/ 270934 h 699044"/>
                <a:gd name="connsiteX4" fmla="*/ 0 w 1126067"/>
                <a:gd name="connsiteY4" fmla="*/ 0 h 69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699044" extrusionOk="0">
                  <a:moveTo>
                    <a:pt x="0" y="0"/>
                  </a:moveTo>
                  <a:lnTo>
                    <a:pt x="0" y="431800"/>
                  </a:lnTo>
                  <a:lnTo>
                    <a:pt x="336067" y="699044"/>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1" y="538106"/>
              <a:ext cx="595908"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 name="connsiteX0" fmla="*/ 5542 w 580568"/>
                <a:gd name="connsiteY0" fmla="*/ 0 h 393469"/>
                <a:gd name="connsiteX1" fmla="*/ 0 w 580568"/>
                <a:gd name="connsiteY1" fmla="*/ 393469 h 393469"/>
                <a:gd name="connsiteX2" fmla="*/ 580568 w 580568"/>
                <a:gd name="connsiteY2" fmla="*/ 388891 h 393469"/>
                <a:gd name="connsiteX3" fmla="*/ 5542 w 580568"/>
                <a:gd name="connsiteY3" fmla="*/ 0 h 393469"/>
                <a:gd name="connsiteX0" fmla="*/ 5542 w 603579"/>
                <a:gd name="connsiteY0" fmla="*/ 0 h 393469"/>
                <a:gd name="connsiteX1" fmla="*/ 0 w 603579"/>
                <a:gd name="connsiteY1" fmla="*/ 393469 h 393469"/>
                <a:gd name="connsiteX2" fmla="*/ 603579 w 603579"/>
                <a:gd name="connsiteY2" fmla="*/ 388891 h 393469"/>
                <a:gd name="connsiteX3" fmla="*/ 5542 w 603579"/>
                <a:gd name="connsiteY3" fmla="*/ 0 h 393469"/>
                <a:gd name="connsiteX0" fmla="*/ 5542 w 611249"/>
                <a:gd name="connsiteY0" fmla="*/ 0 h 394995"/>
                <a:gd name="connsiteX1" fmla="*/ 0 w 611249"/>
                <a:gd name="connsiteY1" fmla="*/ 393469 h 394995"/>
                <a:gd name="connsiteX2" fmla="*/ 611249 w 611249"/>
                <a:gd name="connsiteY2" fmla="*/ 394995 h 394995"/>
                <a:gd name="connsiteX3" fmla="*/ 5542 w 611249"/>
                <a:gd name="connsiteY3" fmla="*/ 0 h 394995"/>
                <a:gd name="connsiteX0" fmla="*/ 5542 w 595908"/>
                <a:gd name="connsiteY0" fmla="*/ 0 h 393469"/>
                <a:gd name="connsiteX1" fmla="*/ 0 w 595908"/>
                <a:gd name="connsiteY1" fmla="*/ 393469 h 393469"/>
                <a:gd name="connsiteX2" fmla="*/ 595908 w 595908"/>
                <a:gd name="connsiteY2" fmla="*/ 385839 h 393469"/>
                <a:gd name="connsiteX3" fmla="*/ 5542 w 595908"/>
                <a:gd name="connsiteY3" fmla="*/ 0 h 393469"/>
                <a:gd name="connsiteX0" fmla="*/ 5542 w 595908"/>
                <a:gd name="connsiteY0" fmla="*/ 0 h 393469"/>
                <a:gd name="connsiteX1" fmla="*/ 0 w 595908"/>
                <a:gd name="connsiteY1" fmla="*/ 393469 h 393469"/>
                <a:gd name="connsiteX2" fmla="*/ 595908 w 595908"/>
                <a:gd name="connsiteY2" fmla="*/ 391943 h 393469"/>
                <a:gd name="connsiteX3" fmla="*/ 5542 w 595908"/>
                <a:gd name="connsiteY3" fmla="*/ 0 h 393469"/>
              </a:gdLst>
              <a:ahLst/>
              <a:cxnLst>
                <a:cxn ang="0">
                  <a:pos x="connsiteX0" y="connsiteY0"/>
                </a:cxn>
                <a:cxn ang="0">
                  <a:pos x="connsiteX1" y="connsiteY1"/>
                </a:cxn>
                <a:cxn ang="0">
                  <a:pos x="connsiteX2" y="connsiteY2"/>
                </a:cxn>
                <a:cxn ang="0">
                  <a:pos x="connsiteX3" y="connsiteY3"/>
                </a:cxn>
              </a:cxnLst>
              <a:rect l="l" t="t" r="r" b="b"/>
              <a:pathLst>
                <a:path w="595908" h="393469" extrusionOk="0">
                  <a:moveTo>
                    <a:pt x="5542" y="0"/>
                  </a:moveTo>
                  <a:cubicBezTo>
                    <a:pt x="3695" y="131156"/>
                    <a:pt x="1847" y="262313"/>
                    <a:pt x="0" y="393469"/>
                  </a:cubicBezTo>
                  <a:lnTo>
                    <a:pt x="595908" y="391943"/>
                  </a:lnTo>
                  <a:cubicBezTo>
                    <a:pt x="442584" y="260787"/>
                    <a:pt x="158866" y="131156"/>
                    <a:pt x="5542" y="0"/>
                  </a:cubicBez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Espace réservé du pied de page 4"/>
          <p:cNvSpPr>
            <a:spLocks noGrp="1"/>
          </p:cNvSpPr>
          <p:nvPr userDrawn="1">
            <p:ph type="ftr" sz="quarter" idx="3"/>
          </p:nvPr>
        </p:nvSpPr>
        <p:spPr bwMode="auto">
          <a:xfrm>
            <a:off x="20036531" y="42173083"/>
            <a:ext cx="10220416" cy="635442"/>
          </a:xfrm>
          <a:prstGeom prst="rect">
            <a:avLst/>
          </a:prstGeom>
        </p:spPr>
        <p:txBody>
          <a:bodyPr vert="horz" lIns="346146" tIns="173073" rIns="346146" bIns="173073" rtlCol="0" anchor="ctr"/>
          <a:lstStyle>
            <a:lvl1pPr algn="ctr">
              <a:defRPr sz="3400" b="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fr-FR" dirty="0" smtClean="0"/>
              <a:t>emilie.jahanpour@isae-supaero.fr</a:t>
            </a:r>
            <a:endParaRPr lang="fr-FR" dirty="0"/>
          </a:p>
        </p:txBody>
      </p:sp>
      <p:grpSp>
        <p:nvGrpSpPr>
          <p:cNvPr id="5" name="Groupe 4"/>
          <p:cNvGrpSpPr/>
          <p:nvPr userDrawn="1"/>
        </p:nvGrpSpPr>
        <p:grpSpPr>
          <a:xfrm>
            <a:off x="27208752" y="7451"/>
            <a:ext cx="3076770" cy="5800293"/>
            <a:chOff x="27208752" y="7451"/>
            <a:chExt cx="3076770" cy="5800293"/>
          </a:xfrm>
        </p:grpSpPr>
        <p:sp>
          <p:nvSpPr>
            <p:cNvPr id="17" name="Forme libre 8"/>
            <p:cNvSpPr/>
            <p:nvPr userDrawn="1"/>
          </p:nvSpPr>
          <p:spPr bwMode="auto">
            <a:xfrm flipH="1">
              <a:off x="28747136" y="7451"/>
              <a:ext cx="1509811" cy="2896420"/>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 name="Forme libre 10"/>
            <p:cNvSpPr/>
            <p:nvPr userDrawn="1"/>
          </p:nvSpPr>
          <p:spPr bwMode="auto">
            <a:xfrm flipH="1">
              <a:off x="27208752" y="1844333"/>
              <a:ext cx="3042647" cy="2901675"/>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 name="Forme libre 9"/>
            <p:cNvSpPr/>
            <p:nvPr userDrawn="1"/>
          </p:nvSpPr>
          <p:spPr bwMode="auto">
            <a:xfrm flipH="1">
              <a:off x="27265903" y="2903872"/>
              <a:ext cx="3019619" cy="2903872"/>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cxnSp>
        <p:nvCxnSpPr>
          <p:cNvPr id="6" name="Connecteur droit 5"/>
          <p:cNvCxnSpPr/>
          <p:nvPr userDrawn="1"/>
        </p:nvCxnSpPr>
        <p:spPr>
          <a:xfrm>
            <a:off x="548472" y="6282582"/>
            <a:ext cx="29183031" cy="0"/>
          </a:xfrm>
          <a:prstGeom prst="line">
            <a:avLst/>
          </a:prstGeom>
          <a:ln w="38100">
            <a:solidFill>
              <a:schemeClr val="accent4"/>
            </a:solidFill>
          </a:ln>
          <a:effectLst>
            <a:outerShdw blurRad="50800" dist="38100" dir="5400000" algn="t" rotWithShape="0">
              <a:schemeClr val="accent4">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bwMode="auto">
          <a:xfrm>
            <a:off x="0" y="0"/>
            <a:ext cx="30279975" cy="5807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51917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346146" tIns="173073" rIns="346146" bIns="173073"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1865CEB-8918-4539-9DCF-8E10A27910B3}" type="datetime1">
              <a:rPr lang="fr-FR" smtClean="0"/>
              <a:t>13/07/2022</a:t>
            </a:fld>
            <a:endParaRPr lang="fr-F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3" y="-80052"/>
            <a:ext cx="30285745" cy="40326747"/>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30" name="CustomShape 11">
            <a:extLst>
              <a:ext uri="{FF2B5EF4-FFF2-40B4-BE49-F238E27FC236}">
                <a16:creationId xmlns="" xmlns:a16="http://schemas.microsoft.com/office/drawing/2014/main" id="{DB25D5F7-4A39-A844-A105-8DDBCE5F9D50}"/>
              </a:ext>
            </a:extLst>
          </p:cNvPr>
          <p:cNvSpPr/>
          <p:nvPr userDrawn="1"/>
        </p:nvSpPr>
        <p:spPr bwMode="auto">
          <a:xfrm rot="16199998">
            <a:off x="-6813338" y="14344456"/>
            <a:ext cx="15059911" cy="1433234"/>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lstStyle/>
          <a:p>
            <a:pPr algn="ctr">
              <a:lnSpc>
                <a:spcPct val="100000"/>
              </a:lnSpc>
              <a:defRPr/>
            </a:pPr>
            <a:r>
              <a:rPr lang="fr-FR" sz="7600" b="1" i="0" strike="noStrike" spc="-4">
                <a:solidFill>
                  <a:srgbClr val="9B9B9B"/>
                </a:solidFill>
                <a:latin typeface="Arial"/>
                <a:ea typeface="Arial"/>
              </a:rPr>
              <a:t>AXE INTERNE</a:t>
            </a:r>
            <a:endParaRPr lang="fr-FR" sz="7600" b="1" i="0" strike="noStrike" spc="-4">
              <a:latin typeface="Arial"/>
              <a:ea typeface="Arial"/>
            </a:endParaRPr>
          </a:p>
        </p:txBody>
      </p:sp>
      <p:sp>
        <p:nvSpPr>
          <p:cNvPr id="31" name="CustomShape 11">
            <a:extLst>
              <a:ext uri="{FF2B5EF4-FFF2-40B4-BE49-F238E27FC236}">
                <a16:creationId xmlns="" xmlns:a16="http://schemas.microsoft.com/office/drawing/2014/main" id="{366C03BC-64E4-B44A-A87D-EA3955A659F8}"/>
              </a:ext>
            </a:extLst>
          </p:cNvPr>
          <p:cNvSpPr/>
          <p:nvPr userDrawn="1"/>
        </p:nvSpPr>
        <p:spPr bwMode="auto">
          <a:xfrm rot="16199998">
            <a:off x="-6869014" y="31215373"/>
            <a:ext cx="15121715" cy="1433234"/>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lstStyle/>
          <a:p>
            <a:pPr lvl="0" algn="ctr">
              <a:lnSpc>
                <a:spcPct val="100000"/>
              </a:lnSpc>
              <a:defRPr/>
            </a:pPr>
            <a:r>
              <a:rPr lang="fr-FR" sz="7600" b="1" i="0" strike="noStrike" spc="-4">
                <a:solidFill>
                  <a:srgbClr val="9B9B9B"/>
                </a:solidFill>
                <a:latin typeface="Arial"/>
                <a:ea typeface="Arial"/>
              </a:rPr>
              <a:t>AXE EXTERNE</a:t>
            </a:r>
            <a:endParaRPr/>
          </a:p>
        </p:txBody>
      </p:sp>
      <p:sp>
        <p:nvSpPr>
          <p:cNvPr id="32" name="CustomShape 14">
            <a:extLst>
              <a:ext uri="{FF2B5EF4-FFF2-40B4-BE49-F238E27FC236}">
                <a16:creationId xmlns="" xmlns:a16="http://schemas.microsoft.com/office/drawing/2014/main" id="{CD3DB942-4E40-E842-A5D3-9D96CFE6F8E4}"/>
              </a:ext>
            </a:extLst>
          </p:cNvPr>
          <p:cNvSpPr/>
          <p:nvPr userDrawn="1"/>
        </p:nvSpPr>
        <p:spPr bwMode="auto">
          <a:xfrm rot="20845800">
            <a:off x="2915134" y="11126847"/>
            <a:ext cx="11151270" cy="7930237"/>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algn="ctr">
              <a:lnSpc>
                <a:spcPct val="100000"/>
              </a:lnSpc>
              <a:defRPr/>
            </a:pPr>
            <a:r>
              <a:rPr lang="fr-FR" sz="22700" b="1" strike="noStrike" spc="-4" dirty="0">
                <a:solidFill>
                  <a:schemeClr val="bg1">
                    <a:lumMod val="95000"/>
                  </a:schemeClr>
                </a:solidFill>
                <a:latin typeface="Avenir Black"/>
                <a:ea typeface="Avenir Black"/>
              </a:rPr>
              <a:t>FORCES</a:t>
            </a:r>
            <a:endParaRPr lang="fr-FR" sz="22700" b="0" strike="noStrike" spc="-4" dirty="0">
              <a:solidFill>
                <a:schemeClr val="bg1">
                  <a:lumMod val="95000"/>
                </a:schemeClr>
              </a:solidFill>
              <a:latin typeface="Arial"/>
            </a:endParaRPr>
          </a:p>
        </p:txBody>
      </p:sp>
      <p:sp>
        <p:nvSpPr>
          <p:cNvPr id="33" name="CustomShape 15">
            <a:extLst>
              <a:ext uri="{FF2B5EF4-FFF2-40B4-BE49-F238E27FC236}">
                <a16:creationId xmlns="" xmlns:a16="http://schemas.microsoft.com/office/drawing/2014/main" id="{C074C221-EDF5-1A4E-9A68-41B1C4EE8217}"/>
              </a:ext>
            </a:extLst>
          </p:cNvPr>
          <p:cNvSpPr/>
          <p:nvPr userDrawn="1"/>
        </p:nvSpPr>
        <p:spPr bwMode="auto">
          <a:xfrm rot="20845800">
            <a:off x="18239319" y="30240340"/>
            <a:ext cx="8757650"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lvl="0">
              <a:lnSpc>
                <a:spcPct val="100000"/>
              </a:lnSpc>
              <a:defRPr/>
            </a:pPr>
            <a:r>
              <a:rPr lang="fr-FR" sz="22700" b="1" strike="noStrike" spc="-4"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34" name="CustomShape 16">
            <a:extLst>
              <a:ext uri="{FF2B5EF4-FFF2-40B4-BE49-F238E27FC236}">
                <a16:creationId xmlns="" xmlns:a16="http://schemas.microsoft.com/office/drawing/2014/main" id="{AFDDEA39-34B4-BD47-8F33-D47595E747D1}"/>
              </a:ext>
            </a:extLst>
          </p:cNvPr>
          <p:cNvSpPr/>
          <p:nvPr userDrawn="1"/>
        </p:nvSpPr>
        <p:spPr bwMode="auto">
          <a:xfrm rot="20845800">
            <a:off x="17383776" y="12517938"/>
            <a:ext cx="12077149"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lvl="0">
              <a:lnSpc>
                <a:spcPct val="100000"/>
              </a:lnSpc>
              <a:defRPr/>
            </a:pPr>
            <a:r>
              <a:rPr lang="fr-FR" sz="22700" b="1" strike="noStrike" spc="-4" dirty="0">
                <a:solidFill>
                  <a:schemeClr val="bg1">
                    <a:lumMod val="95000"/>
                  </a:schemeClr>
                </a:solidFill>
                <a:latin typeface="Avenir Black"/>
                <a:ea typeface="Avenir Black"/>
              </a:rPr>
              <a:t>FAIBLESSES</a:t>
            </a:r>
            <a:r>
              <a:rPr lang="fr-FR" sz="30300" b="1" strike="noStrike" spc="-4" dirty="0">
                <a:solidFill>
                  <a:schemeClr val="bg1">
                    <a:lumMod val="95000"/>
                  </a:schemeClr>
                </a:solidFill>
                <a:latin typeface="Avenir Black"/>
                <a:ea typeface="Avenir Black"/>
              </a:rPr>
              <a:t> </a:t>
            </a:r>
            <a:endParaRPr dirty="0">
              <a:solidFill>
                <a:schemeClr val="bg1">
                  <a:lumMod val="95000"/>
                </a:schemeClr>
              </a:solidFill>
            </a:endParaRPr>
          </a:p>
        </p:txBody>
      </p:sp>
      <p:sp>
        <p:nvSpPr>
          <p:cNvPr id="35" name="CustomShape 17">
            <a:extLst>
              <a:ext uri="{FF2B5EF4-FFF2-40B4-BE49-F238E27FC236}">
                <a16:creationId xmlns="" xmlns:a16="http://schemas.microsoft.com/office/drawing/2014/main" id="{4E373716-B0EE-8C4F-9E0F-247E843F1335}"/>
              </a:ext>
            </a:extLst>
          </p:cNvPr>
          <p:cNvSpPr/>
          <p:nvPr userDrawn="1"/>
        </p:nvSpPr>
        <p:spPr bwMode="auto">
          <a:xfrm rot="20845800">
            <a:off x="1152966" y="29088474"/>
            <a:ext cx="14933017" cy="4366245"/>
          </a:xfrm>
          <a:prstGeom prst="rect">
            <a:avLst/>
          </a:prstGeom>
          <a:noFill/>
          <a:ln>
            <a:noFill/>
          </a:ln>
        </p:spPr>
        <p:style>
          <a:lnRef idx="0">
            <a:srgbClr val="000000"/>
          </a:lnRef>
          <a:fillRef idx="0">
            <a:srgbClr val="000000"/>
          </a:fillRef>
          <a:effectRef idx="0">
            <a:srgbClr val="000000"/>
          </a:effectRef>
          <a:fontRef idx="minor"/>
        </p:style>
        <p:txBody>
          <a:bodyPr wrap="none" lIns="340695" tIns="170348" rIns="340695" bIns="170348" anchor="ctr"/>
          <a:lstStyle/>
          <a:p>
            <a:pPr algn="ctr">
              <a:lnSpc>
                <a:spcPct val="100000"/>
              </a:lnSpc>
              <a:defRPr/>
            </a:pPr>
            <a:r>
              <a:rPr lang="fr-FR" sz="22700" b="1" strike="noStrike" spc="-4"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36" name="Espace réservé du contenu 14">
            <a:extLst>
              <a:ext uri="{FF2B5EF4-FFF2-40B4-BE49-F238E27FC236}">
                <a16:creationId xmlns="" xmlns:a16="http://schemas.microsoft.com/office/drawing/2014/main" id="{72686B77-6FFF-0243-ACD7-15ADA88FD7EB}"/>
              </a:ext>
            </a:extLst>
          </p:cNvPr>
          <p:cNvSpPr>
            <a:spLocks noGrp="1"/>
          </p:cNvSpPr>
          <p:nvPr>
            <p:ph sz="quarter" idx="13"/>
          </p:nvPr>
        </p:nvSpPr>
        <p:spPr bwMode="auto">
          <a:xfrm>
            <a:off x="1715042" y="7500220"/>
            <a:ext cx="13720613" cy="15121715"/>
          </a:xfrm>
          <a:prstGeom prst="rect">
            <a:avLst/>
          </a:prstGeom>
          <a:noFill/>
          <a:ln>
            <a:noFill/>
          </a:ln>
          <a:effectLst/>
        </p:spPr>
        <p:txBody>
          <a:bodyPr anchor="ctr">
            <a:normAutofit/>
          </a:bodyPr>
          <a:lstStyle>
            <a:lvl1pPr algn="l">
              <a:defRPr sz="7600">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 xmlns:a16="http://schemas.microsoft.com/office/drawing/2014/main" id="{CDFC7785-678B-F146-A079-D2A7B251D161}"/>
              </a:ext>
            </a:extLst>
          </p:cNvPr>
          <p:cNvSpPr>
            <a:spLocks noGrp="1"/>
          </p:cNvSpPr>
          <p:nvPr>
            <p:ph sz="quarter" idx="14"/>
          </p:nvPr>
        </p:nvSpPr>
        <p:spPr bwMode="auto">
          <a:xfrm>
            <a:off x="15968693" y="7330401"/>
            <a:ext cx="13720613" cy="15121715"/>
          </a:xfrm>
          <a:prstGeom prst="rect">
            <a:avLst/>
          </a:prstGeom>
          <a:noFill/>
          <a:effectLst/>
        </p:spPr>
        <p:txBody>
          <a:bodyPr anchor="ctr">
            <a:normAutofit/>
          </a:bodyPr>
          <a:lstStyle>
            <a:lvl1pPr algn="l">
              <a:defRPr sz="7600">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 xmlns:a16="http://schemas.microsoft.com/office/drawing/2014/main" id="{8AD310FA-C184-924C-964C-8BBC14EBD932}"/>
              </a:ext>
            </a:extLst>
          </p:cNvPr>
          <p:cNvSpPr>
            <a:spLocks noGrp="1"/>
          </p:cNvSpPr>
          <p:nvPr>
            <p:ph sz="quarter" idx="15"/>
          </p:nvPr>
        </p:nvSpPr>
        <p:spPr bwMode="auto">
          <a:xfrm>
            <a:off x="15979471" y="24862609"/>
            <a:ext cx="13720613" cy="15121715"/>
          </a:xfrm>
          <a:prstGeom prst="rect">
            <a:avLst/>
          </a:prstGeom>
          <a:noFill/>
        </p:spPr>
        <p:txBody>
          <a:bodyPr anchor="ctr">
            <a:normAutofit/>
          </a:bodyPr>
          <a:lstStyle>
            <a:lvl1pPr algn="l">
              <a:defRPr sz="7600">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 xmlns:a16="http://schemas.microsoft.com/office/drawing/2014/main" id="{128DEFA8-24AA-1B4B-A0C9-24BD5AC63A90}"/>
              </a:ext>
            </a:extLst>
          </p:cNvPr>
          <p:cNvSpPr>
            <a:spLocks noGrp="1"/>
          </p:cNvSpPr>
          <p:nvPr>
            <p:ph sz="quarter" idx="16"/>
          </p:nvPr>
        </p:nvSpPr>
        <p:spPr bwMode="auto">
          <a:xfrm>
            <a:off x="1650663" y="24487968"/>
            <a:ext cx="13720613" cy="15121715"/>
          </a:xfrm>
          <a:prstGeom prst="rect">
            <a:avLst/>
          </a:prstGeom>
          <a:noFill/>
        </p:spPr>
        <p:txBody>
          <a:bodyPr anchor="ctr">
            <a:normAutofit/>
          </a:bodyPr>
          <a:lstStyle>
            <a:lvl1pPr algn="l">
              <a:defRPr sz="7600">
                <a:solidFill>
                  <a:schemeClr val="tx1"/>
                </a:solidFill>
                <a:latin typeface="Arial Narrow"/>
                <a:ea typeface="Arial Narrow"/>
              </a:defRPr>
            </a:lvl1pPr>
          </a:lstStyle>
          <a:p>
            <a:pPr lvl="0">
              <a:defRPr/>
            </a:pPr>
            <a:r>
              <a:rPr lang="fr-FR" dirty="0"/>
              <a:t>Cliquez pour modifier les styles du texte du masque</a:t>
            </a:r>
          </a:p>
        </p:txBody>
      </p:sp>
      <p:sp>
        <p:nvSpPr>
          <p:cNvPr id="26"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ctr">
              <a:defRPr sz="3400">
                <a:solidFill>
                  <a:schemeClr val="tx1">
                    <a:tint val="75000"/>
                  </a:schemeClr>
                </a:solidFill>
                <a:latin typeface="Arial"/>
                <a:ea typeface="Arial"/>
              </a:defRPr>
            </a:lvl1pPr>
          </a:lstStyle>
          <a:p>
            <a:r>
              <a:rPr lang="fr-FR" dirty="0" smtClean="0"/>
              <a:t>Emilie </a:t>
            </a:r>
            <a:r>
              <a:rPr lang="fr-FR" dirty="0" err="1" smtClean="0"/>
              <a:t>Jahanpour</a:t>
            </a:r>
            <a:r>
              <a:rPr lang="fr-FR" dirty="0" smtClean="0"/>
              <a:t> -  </a:t>
            </a:r>
            <a:r>
              <a:rPr lang="en-US" dirty="0" smtClean="0"/>
              <a:t>Assessment of the helicopter cabin noise impact on mental calculation and memory performance </a:t>
            </a:r>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2807209" y="13397480"/>
            <a:ext cx="26445338" cy="4337014"/>
          </a:xfrm>
        </p:spPr>
        <p:txBody>
          <a:bodyPr/>
          <a:lstStyle>
            <a:lvl1pPr algn="l">
              <a:defRPr lang="fr-FR" sz="11400" b="1">
                <a:solidFill>
                  <a:schemeClr val="bg1"/>
                </a:solidFill>
                <a:latin typeface="Georgia"/>
                <a:ea typeface="Georgia"/>
              </a:defRPr>
            </a:lvl1pPr>
          </a:lstStyle>
          <a:p>
            <a:pPr lvl="0" algn="l">
              <a:defRPr/>
            </a:pPr>
            <a:r>
              <a:rPr lang="fr-FR"/>
              <a:t>Cliquez et modifiez le titre</a:t>
            </a:r>
            <a:endParaRPr/>
          </a:p>
        </p:txBody>
      </p:sp>
      <p:sp>
        <p:nvSpPr>
          <p:cNvPr id="6" name="Espace réservé du contenu 7"/>
          <p:cNvSpPr>
            <a:spLocks noGrp="1"/>
          </p:cNvSpPr>
          <p:nvPr>
            <p:ph sz="quarter" idx="13"/>
          </p:nvPr>
        </p:nvSpPr>
        <p:spPr bwMode="auto">
          <a:xfrm>
            <a:off x="2933370" y="18708912"/>
            <a:ext cx="14099112" cy="11336331"/>
          </a:xfrm>
        </p:spPr>
        <p:txBody>
          <a:bodyPr/>
          <a:lstStyle>
            <a:lvl1pPr marL="865365" indent="-865365">
              <a:buNone/>
              <a:defRPr lang="fr-FR" sz="9800" b="0" i="1">
                <a:solidFill>
                  <a:schemeClr val="bg1"/>
                </a:solidFill>
                <a:latin typeface="Georgia"/>
                <a:ea typeface="Georgia"/>
              </a:defRPr>
            </a:lvl1pPr>
          </a:lstStyle>
          <a:p>
            <a:pPr marL="0" lvl="0" indent="0">
              <a:defRPr/>
            </a:pPr>
            <a:r>
              <a:rPr lang="fr-FR"/>
              <a:t>Cliquez pour modifier les styles du texte du masque</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9" name="Titre 1"/>
          <p:cNvSpPr>
            <a:spLocks noGrp="1"/>
          </p:cNvSpPr>
          <p:nvPr userDrawn="1">
            <p:ph type="title" hasCustomPrompt="1"/>
          </p:nvPr>
        </p:nvSpPr>
        <p:spPr bwMode="auto">
          <a:xfrm>
            <a:off x="3515476" y="-4"/>
            <a:ext cx="26289279" cy="5839593"/>
          </a:xfrm>
        </p:spPr>
        <p:txBody>
          <a:bodyPr anchor="ctr">
            <a:normAutofit/>
          </a:bodyPr>
          <a:lstStyle>
            <a:lvl1pPr algn="l">
              <a:defRPr sz="16700" b="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1156145" y="11066150"/>
            <a:ext cx="28541522" cy="27491251"/>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5846535"/>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2"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neutre">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6" y="1438432"/>
            <a:ext cx="4291650"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413975" y="1438432"/>
            <a:ext cx="3129328"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865504" y="1438432"/>
            <a:ext cx="3129328"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17033" y="738240"/>
            <a:ext cx="7778616" cy="4201150"/>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17854" y="1438432"/>
            <a:ext cx="3665784"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405830" y="1509554"/>
            <a:ext cx="3844603"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52876"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70440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155932"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256749"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44738"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45"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6"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2802153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Introduction">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0" name="Espace réservé du contenu 2"/>
          <p:cNvSpPr>
            <a:spLocks noGrp="1"/>
          </p:cNvSpPr>
          <p:nvPr userDrawn="1">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13" name="Espace réservé du numéro de diapositive 5"/>
          <p:cNvSpPr>
            <a:spLocks noGrp="1"/>
          </p:cNvSpPr>
          <p:nvPr userDrawn="1">
            <p:ph type="sldNum" sz="quarter" idx="12"/>
          </p:nvPr>
        </p:nvSpPr>
        <p:spPr bwMode="auto">
          <a:xfrm>
            <a:off x="27658692" y="40414270"/>
            <a:ext cx="2621280"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9" name="Espace réservé du contenu 18"/>
          <p:cNvSpPr>
            <a:spLocks noGrp="1"/>
          </p:cNvSpPr>
          <p:nvPr>
            <p:ph sz="quarter" idx="13" hasCustomPrompt="1"/>
          </p:nvPr>
        </p:nvSpPr>
        <p:spPr>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38390719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Méthode">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27"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8"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6802332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Ariane classique Résultats">
    <p:spTree>
      <p:nvGrpSpPr>
        <p:cNvPr id="1" name=""/>
        <p:cNvGrpSpPr/>
        <p:nvPr/>
      </p:nvGrpSpPr>
      <p:grpSpPr bwMode="auto">
        <a:xfrm>
          <a:off x="0" y="0"/>
          <a:ext cx="0" cy="0"/>
          <a:chOff x="0" y="0"/>
          <a:chExt cx="0" cy="0"/>
        </a:xfrm>
      </p:grpSpPr>
      <p:sp>
        <p:nvSpPr>
          <p:cNvPr id="4" name="Forme libre 18"/>
          <p:cNvSpPr/>
          <p:nvPr userDrawn="1"/>
        </p:nvSpPr>
        <p:spPr bwMode="auto">
          <a:xfrm>
            <a:off x="-11703" y="-14702"/>
            <a:ext cx="638012" cy="1603459"/>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er 13"/>
          <p:cNvGrpSpPr/>
          <p:nvPr userDrawn="1"/>
        </p:nvGrpSpPr>
        <p:grpSpPr bwMode="auto">
          <a:xfrm>
            <a:off x="0" y="850887"/>
            <a:ext cx="2801812" cy="4991287"/>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grpSp>
      <p:sp>
        <p:nvSpPr>
          <p:cNvPr id="8" name="Forme libre 14"/>
          <p:cNvSpPr/>
          <p:nvPr userDrawn="1"/>
        </p:nvSpPr>
        <p:spPr bwMode="auto">
          <a:xfrm>
            <a:off x="413058" y="-19719"/>
            <a:ext cx="29866917" cy="585931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lIns="346146" tIns="173073" rIns="346146" bIns="173073" rtlCol="0" anchor="ctr"/>
          <a:lstStyle/>
          <a:p>
            <a:pPr algn="ctr">
              <a:defRPr/>
            </a:pPr>
            <a:endParaRPr lang="fr-FR">
              <a:latin typeface="Segoe UI" panose="020B0502040204020203" pitchFamily="34" charset="0"/>
              <a:ea typeface="Segoe UI" panose="020B0502040204020203" pitchFamily="34" charset="0"/>
              <a:cs typeface="Segoe UI" panose="020B0502040204020203" pitchFamily="34" charset="0"/>
            </a:endParaRPr>
          </a:p>
        </p:txBody>
      </p:sp>
      <p:sp>
        <p:nvSpPr>
          <p:cNvPr id="13" name="Espace réservé du numéro de diapositive 5"/>
          <p:cNvSpPr>
            <a:spLocks noGrp="1"/>
          </p:cNvSpPr>
          <p:nvPr userDrawn="1">
            <p:ph type="sldNum" sz="quarter" idx="12"/>
          </p:nvPr>
        </p:nvSpPr>
        <p:spPr bwMode="auto">
          <a:xfrm>
            <a:off x="23466976" y="40414270"/>
            <a:ext cx="6812995" cy="2279157"/>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
        <p:nvSpPr>
          <p:cNvPr id="11" name="ZoneTexte 10"/>
          <p:cNvSpPr txBox="1"/>
          <p:nvPr userDrawn="1"/>
        </p:nvSpPr>
        <p:spPr>
          <a:xfrm>
            <a:off x="2800123" y="1438432"/>
            <a:ext cx="4359756" cy="2800767"/>
          </a:xfrm>
          <a:prstGeom prst="rect">
            <a:avLst/>
          </a:prstGeom>
          <a:noFill/>
        </p:spPr>
        <p:txBody>
          <a:bodyPr wrap="square" lIns="0" tIns="0" rIns="0" bIns="0" rtlCol="0" anchor="ctr">
            <a:spAutoFit/>
          </a:bodyPr>
          <a:lstStyle/>
          <a:p>
            <a:pPr algn="ctr"/>
            <a:r>
              <a:rPr lang="fr-FR" sz="9100" b="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Introduction</a:t>
            </a:r>
          </a:p>
        </p:txBody>
      </p:sp>
      <p:sp>
        <p:nvSpPr>
          <p:cNvPr id="15" name="ZoneTexte 14"/>
          <p:cNvSpPr txBox="1"/>
          <p:nvPr userDrawn="1"/>
        </p:nvSpPr>
        <p:spPr bwMode="auto">
          <a:xfrm>
            <a:off x="7391451" y="1438432"/>
            <a:ext cx="3299277"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Light" panose="020B0502040204020203" pitchFamily="34" charset="0"/>
                <a:ea typeface="Segoe UI" panose="020B0502040204020203" pitchFamily="34" charset="0"/>
                <a:cs typeface="Segoe UI" panose="020B0502040204020203" pitchFamily="34" charset="0"/>
              </a:rPr>
              <a:t>Méthode</a:t>
            </a:r>
          </a:p>
        </p:txBody>
      </p:sp>
      <p:sp>
        <p:nvSpPr>
          <p:cNvPr id="17" name="ZoneTexte 16"/>
          <p:cNvSpPr txBox="1"/>
          <p:nvPr userDrawn="1"/>
        </p:nvSpPr>
        <p:spPr bwMode="auto">
          <a:xfrm>
            <a:off x="10922293" y="1438432"/>
            <a:ext cx="3218738" cy="2800767"/>
          </a:xfrm>
          <a:prstGeom prst="rect">
            <a:avLst/>
          </a:prstGeom>
          <a:noFill/>
        </p:spPr>
        <p:txBody>
          <a:bodyPr wrap="square" lIns="0" tIns="0" rIns="0" bIns="0" rtlCol="0" anchor="ctr">
            <a:spAutoFit/>
          </a:bodyPr>
          <a:lstStyle/>
          <a:p>
            <a:pPr algn="ctr"/>
            <a:r>
              <a:rPr lang="fr-FR" sz="9100" dirty="0" smtClean="0">
                <a:solidFill>
                  <a:srgbClr val="00B0F0"/>
                </a:solidFill>
                <a:latin typeface="Segoe UI Semibold" panose="020B0702040204020203" pitchFamily="34" charset="0"/>
                <a:ea typeface="Segoe UI" panose="020B0502040204020203" pitchFamily="34" charset="0"/>
                <a:cs typeface="Segoe UI" panose="020B0502040204020203" pitchFamily="34" charset="0"/>
              </a:rPr>
              <a:t>Résultats</a:t>
            </a:r>
          </a:p>
        </p:txBody>
      </p:sp>
      <p:sp>
        <p:nvSpPr>
          <p:cNvPr id="18" name="ZoneTexte 17"/>
          <p:cNvSpPr txBox="1"/>
          <p:nvPr userDrawn="1"/>
        </p:nvSpPr>
        <p:spPr bwMode="auto">
          <a:xfrm>
            <a:off x="14372606" y="1438431"/>
            <a:ext cx="7894689" cy="2800767"/>
          </a:xfrm>
          <a:prstGeom prst="rect">
            <a:avLst/>
          </a:prstGeom>
          <a:noFill/>
        </p:spPr>
        <p:txBody>
          <a:bodyPr wrap="square" lIns="0" tIns="0" rIns="0" bIns="0" rtlCol="0" anchor="ctr">
            <a:spAutoFit/>
          </a:bodyPr>
          <a:lstStyle/>
          <a:p>
            <a:pPr algn="ctr"/>
            <a:r>
              <a:rPr lang="fr-FR" sz="9100" b="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Etude complémentaire</a:t>
            </a:r>
          </a:p>
        </p:txBody>
      </p:sp>
      <p:sp>
        <p:nvSpPr>
          <p:cNvPr id="20" name="ZoneTexte 19"/>
          <p:cNvSpPr txBox="1"/>
          <p:nvPr userDrawn="1"/>
        </p:nvSpPr>
        <p:spPr bwMode="auto">
          <a:xfrm>
            <a:off x="22498860" y="1438432"/>
            <a:ext cx="365276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Discussion</a:t>
            </a:r>
          </a:p>
        </p:txBody>
      </p:sp>
      <p:sp>
        <p:nvSpPr>
          <p:cNvPr id="21" name="ZoneTexte 20"/>
          <p:cNvSpPr txBox="1"/>
          <p:nvPr userDrawn="1"/>
        </p:nvSpPr>
        <p:spPr bwMode="auto">
          <a:xfrm>
            <a:off x="26383206" y="1509554"/>
            <a:ext cx="3888429" cy="2800767"/>
          </a:xfrm>
          <a:prstGeom prst="rect">
            <a:avLst/>
          </a:prstGeom>
          <a:noFill/>
        </p:spPr>
        <p:txBody>
          <a:bodyPr wrap="square" lIns="0" tIns="0" rIns="0" bIns="0" rtlCol="0" anchor="ctr">
            <a:spAutoFit/>
          </a:bodyPr>
          <a:lstStyle/>
          <a:p>
            <a:pPr algn="ctr"/>
            <a:r>
              <a:rPr lang="fr-FR" sz="9100" dirty="0" smtClean="0">
                <a:solidFill>
                  <a:schemeClr val="bg2"/>
                </a:solidFill>
                <a:latin typeface="Segoe UI Light" panose="020B0502040204020203" pitchFamily="34" charset="0"/>
                <a:ea typeface="Segoe UI" panose="020B0502040204020203" pitchFamily="34" charset="0"/>
                <a:cs typeface="Segoe UI" panose="020B0502040204020203" pitchFamily="34" charset="0"/>
              </a:rPr>
              <a:t>Conclusion</a:t>
            </a:r>
          </a:p>
        </p:txBody>
      </p:sp>
      <p:cxnSp>
        <p:nvCxnSpPr>
          <p:cNvPr id="14" name="Connecteur droit 13"/>
          <p:cNvCxnSpPr/>
          <p:nvPr userDrawn="1"/>
        </p:nvCxnSpPr>
        <p:spPr>
          <a:xfrm>
            <a:off x="7275662"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userDrawn="1"/>
        </p:nvCxnSpPr>
        <p:spPr bwMode="auto">
          <a:xfrm>
            <a:off x="10806507" y="1939949"/>
            <a:ext cx="0" cy="179773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userDrawn="1"/>
        </p:nvCxnSpPr>
        <p:spPr bwMode="auto">
          <a:xfrm>
            <a:off x="14256817"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userDrawn="1"/>
        </p:nvCxnSpPr>
        <p:spPr bwMode="auto">
          <a:xfrm>
            <a:off x="2238307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userDrawn="1"/>
        </p:nvCxnSpPr>
        <p:spPr bwMode="auto">
          <a:xfrm>
            <a:off x="26267414" y="1939949"/>
            <a:ext cx="0" cy="1797733"/>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Espace réservé du contenu 2"/>
          <p:cNvSpPr>
            <a:spLocks noGrp="1"/>
          </p:cNvSpPr>
          <p:nvPr>
            <p:ph idx="1"/>
          </p:nvPr>
        </p:nvSpPr>
        <p:spPr bwMode="auto">
          <a:xfrm>
            <a:off x="1156145" y="11214550"/>
            <a:ext cx="28541522" cy="28618528"/>
          </a:xfrm>
        </p:spPr>
        <p:txBody>
          <a:bodyPr>
            <a:normAutofit/>
          </a:bodyPr>
          <a:lstStyle>
            <a:lvl1pPr marL="865365" indent="-865365">
              <a:spcAft>
                <a:spcPts val="2271"/>
              </a:spcAft>
              <a:buFont typeface="Arial" panose="020B0604020202020204" pitchFamily="34" charset="0"/>
              <a:buChar char="•"/>
              <a:defRPr sz="13600">
                <a:latin typeface="Segoe UI" panose="020B0502040204020203" pitchFamily="34" charset="0"/>
                <a:ea typeface="Segoe UI" panose="020B0502040204020203" pitchFamily="34" charset="0"/>
                <a:cs typeface="Segoe UI" panose="020B0502040204020203" pitchFamily="34" charset="0"/>
              </a:defRPr>
            </a:lvl1pPr>
            <a:lvl2pPr marL="2596096" indent="-865365">
              <a:spcAft>
                <a:spcPts val="2271"/>
              </a:spcAft>
              <a:buFont typeface="Arial" panose="020B0604020202020204" pitchFamily="34" charset="0"/>
              <a:buChar char="•"/>
              <a:defRPr sz="12100">
                <a:latin typeface="Segoe UI" panose="020B0502040204020203" pitchFamily="34" charset="0"/>
                <a:ea typeface="Segoe UI" panose="020B0502040204020203" pitchFamily="34" charset="0"/>
                <a:cs typeface="Segoe UI" panose="020B0502040204020203" pitchFamily="34" charset="0"/>
              </a:defRPr>
            </a:lvl2pPr>
            <a:lvl3pPr marL="4326827" indent="-865365">
              <a:spcAft>
                <a:spcPts val="2271"/>
              </a:spcAft>
              <a:buFont typeface="Arial" panose="020B0604020202020204" pitchFamily="34" charset="0"/>
              <a:buChar char="•"/>
              <a:defRPr sz="10600">
                <a:latin typeface="Segoe UI" panose="020B0502040204020203" pitchFamily="34" charset="0"/>
                <a:ea typeface="Segoe UI" panose="020B0502040204020203" pitchFamily="34" charset="0"/>
                <a:cs typeface="Segoe UI" panose="020B0502040204020203" pitchFamily="34" charset="0"/>
              </a:defRPr>
            </a:lvl3pPr>
            <a:lvl4pPr marL="6057557"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4pPr>
            <a:lvl5pPr marL="7788288" indent="-865365">
              <a:spcAft>
                <a:spcPts val="2271"/>
              </a:spcAft>
              <a:buFont typeface="Arial" panose="020B0604020202020204" pitchFamily="34" charset="0"/>
              <a:buChar char="•"/>
              <a:defRPr sz="9100">
                <a:latin typeface="Segoe UI" panose="020B0502040204020203" pitchFamily="34" charset="0"/>
                <a:ea typeface="Segoe UI" panose="020B0502040204020203" pitchFamily="34" charset="0"/>
                <a:cs typeface="Segoe UI" panose="020B0502040204020203" pitchFamily="34" charset="0"/>
              </a:defRPr>
            </a:lvl5p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29" name="Espace réservé du contenu 18"/>
          <p:cNvSpPr>
            <a:spLocks noGrp="1"/>
          </p:cNvSpPr>
          <p:nvPr>
            <p:ph sz="quarter" idx="13" hasCustomPrompt="1"/>
          </p:nvPr>
        </p:nvSpPr>
        <p:spPr bwMode="auto">
          <a:xfrm>
            <a:off x="1155216" y="5994936"/>
            <a:ext cx="28470272" cy="4943767"/>
          </a:xfrm>
        </p:spPr>
        <p:txBody>
          <a:bodyPr anchor="ctr">
            <a:normAutofit/>
          </a:bodyPr>
          <a:lstStyle>
            <a:lvl1pPr marL="0" indent="0" algn="l">
              <a:buNone/>
              <a:defRPr sz="15100">
                <a:latin typeface="Segoe UI Light" panose="020B0502040204020203" pitchFamily="34" charset="0"/>
              </a:defRPr>
            </a:lvl1pPr>
          </a:lstStyle>
          <a:p>
            <a:pPr lvl="0"/>
            <a:r>
              <a:rPr lang="fr-FR" dirty="0" smtClean="0"/>
              <a:t>Titre diapo</a:t>
            </a:r>
            <a:endParaRPr lang="fr-FR" dirty="0"/>
          </a:p>
        </p:txBody>
      </p:sp>
      <p:sp>
        <p:nvSpPr>
          <p:cNvPr id="26" name="Espace réservé du pied de page 4"/>
          <p:cNvSpPr>
            <a:spLocks noGrp="1"/>
          </p:cNvSpPr>
          <p:nvPr>
            <p:ph type="ftr" sz="quarter" idx="3"/>
          </p:nvPr>
        </p:nvSpPr>
        <p:spPr bwMode="auto">
          <a:xfrm>
            <a:off x="167138" y="36686700"/>
            <a:ext cx="27491555" cy="6121837"/>
          </a:xfrm>
          <a:prstGeom prst="rect">
            <a:avLst/>
          </a:prstGeom>
        </p:spPr>
        <p:txBody>
          <a:bodyPr vert="horz" lIns="272556" tIns="0" rIns="0" bIns="0" rtlCol="0" anchor="b"/>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865365" indent="-865365">
              <a:buFont typeface="+mj-lt"/>
              <a:buAutoNum type="arabicPeriod"/>
            </a:pPr>
            <a:endParaRPr lang="fr-FR" dirty="0" smtClean="0"/>
          </a:p>
        </p:txBody>
      </p:sp>
    </p:spTree>
    <p:extLst>
      <p:ext uri="{BB962C8B-B14F-4D97-AF65-F5344CB8AC3E}">
        <p14:creationId xmlns:p14="http://schemas.microsoft.com/office/powerpoint/2010/main" val="1123784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1630463" y="0"/>
            <a:ext cx="28649514" cy="4994328"/>
          </a:xfrm>
          <a:prstGeom prst="rect">
            <a:avLst/>
          </a:prstGeom>
        </p:spPr>
        <p:txBody>
          <a:bodyPr vert="horz" lIns="346146" tIns="173073" rIns="346146" bIns="173073"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1630461" y="8650898"/>
            <a:ext cx="27805168" cy="29906512"/>
          </a:xfrm>
          <a:prstGeom prst="rect">
            <a:avLst/>
          </a:prstGeom>
        </p:spPr>
        <p:txBody>
          <a:bodyPr vert="horz" lIns="346146" tIns="173073" rIns="346146" bIns="173073"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41114029"/>
            <a:ext cx="6812995" cy="1636569"/>
          </a:xfrm>
          <a:prstGeom prst="rect">
            <a:avLst/>
          </a:prstGeom>
        </p:spPr>
        <p:txBody>
          <a:bodyPr vert="horz" lIns="346146" tIns="173073" rIns="346146" bIns="173073" rtlCol="0" anchor="ctr"/>
          <a:lstStyle>
            <a:lvl1pPr algn="l">
              <a:defRPr sz="45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pPr>
              <a:defRPr/>
            </a:pPr>
            <a:endParaRPr lang="fr-FR" dirty="0"/>
          </a:p>
        </p:txBody>
      </p:sp>
      <p:sp>
        <p:nvSpPr>
          <p:cNvPr id="7" name="Espace réservé du pied de page 4"/>
          <p:cNvSpPr>
            <a:spLocks noGrp="1"/>
          </p:cNvSpPr>
          <p:nvPr>
            <p:ph type="ftr" sz="quarter" idx="3"/>
          </p:nvPr>
        </p:nvSpPr>
        <p:spPr bwMode="auto">
          <a:xfrm>
            <a:off x="7200817" y="41114029"/>
            <a:ext cx="15878350" cy="1636569"/>
          </a:xfrm>
          <a:prstGeom prst="rect">
            <a:avLst/>
          </a:prstGeom>
        </p:spPr>
        <p:txBody>
          <a:bodyPr vert="horz" lIns="346146" tIns="173073" rIns="346146" bIns="173073" rtlCol="0" anchor="ctr"/>
          <a:lstStyle>
            <a:lvl1pPr algn="l">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fr-FR" smtClean="0"/>
              <a:t>Références :</a:t>
            </a:r>
          </a:p>
          <a:p>
            <a:pPr marL="649024" indent="-649024">
              <a:buFont typeface="Arial" panose="020B0604020202020204" pitchFamily="34" charset="0"/>
              <a:buChar char="•"/>
            </a:pPr>
            <a:endParaRPr lang="fr-FR" dirty="0" smtClean="0"/>
          </a:p>
        </p:txBody>
      </p:sp>
      <p:sp>
        <p:nvSpPr>
          <p:cNvPr id="8" name="Espace réservé du numéro de diapositive 5"/>
          <p:cNvSpPr>
            <a:spLocks noGrp="1"/>
          </p:cNvSpPr>
          <p:nvPr>
            <p:ph type="sldNum" sz="quarter" idx="4"/>
          </p:nvPr>
        </p:nvSpPr>
        <p:spPr bwMode="auto">
          <a:xfrm>
            <a:off x="23466976" y="41114029"/>
            <a:ext cx="6812995" cy="1636569"/>
          </a:xfrm>
          <a:prstGeom prst="rect">
            <a:avLst/>
          </a:prstGeom>
        </p:spPr>
        <p:txBody>
          <a:bodyPr vert="horz" lIns="346146" tIns="173073" rIns="346146" bIns="173073" rtlCol="0" anchor="ctr"/>
          <a:lstStyle>
            <a:lvl1pPr algn="r">
              <a:defRPr sz="4500">
                <a:solidFill>
                  <a:schemeClr val="tx1">
                    <a:tint val="75000"/>
                  </a:schemeClr>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5E177536-18BF-1743-A360-A4663329E682}" type="slidenum">
              <a:rPr lang="fr-FR" smtClean="0"/>
              <a:pPr>
                <a:defRPr/>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4" r:id="rId5"/>
    <p:sldLayoutId id="2147483675" r:id="rId6"/>
    <p:sldLayoutId id="2147483680" r:id="rId7"/>
    <p:sldLayoutId id="2147483681" r:id="rId8"/>
    <p:sldLayoutId id="2147483682" r:id="rId9"/>
    <p:sldLayoutId id="2147483683" r:id="rId10"/>
    <p:sldLayoutId id="2147483684" r:id="rId11"/>
    <p:sldLayoutId id="2147483685" r:id="rId12"/>
    <p:sldLayoutId id="2147483669" r:id="rId13"/>
    <p:sldLayoutId id="2147483670" r:id="rId14"/>
    <p:sldLayoutId id="2147483671" r:id="rId15"/>
    <p:sldLayoutId id="2147483672" r:id="rId16"/>
    <p:sldLayoutId id="2147483673" r:id="rId17"/>
    <p:sldLayoutId id="2147483674" r:id="rId18"/>
    <p:sldLayoutId id="2147483665" r:id="rId19"/>
    <p:sldLayoutId id="2147483688" r:id="rId20"/>
    <p:sldLayoutId id="2147483686" r:id="rId21"/>
    <p:sldLayoutId id="2147483687" r:id="rId22"/>
    <p:sldLayoutId id="2147483666" r:id="rId23"/>
    <p:sldLayoutId id="2147483652" r:id="rId24"/>
    <p:sldLayoutId id="2147483653" r:id="rId25"/>
    <p:sldLayoutId id="2147483655" r:id="rId26"/>
    <p:sldLayoutId id="2147483656" r:id="rId27"/>
    <p:sldLayoutId id="2147483657" r:id="rId28"/>
    <p:sldLayoutId id="2147483658" r:id="rId29"/>
    <p:sldLayoutId id="2147483659" r:id="rId30"/>
    <p:sldLayoutId id="2147483660" r:id="rId31"/>
    <p:sldLayoutId id="2147483689" r:id="rId32"/>
    <p:sldLayoutId id="2147483690" r:id="rId33"/>
    <p:sldLayoutId id="2147483693" r:id="rId34"/>
    <p:sldLayoutId id="2147483691" r:id="rId35"/>
    <p:sldLayoutId id="2147483692" r:id="rId36"/>
    <p:sldLayoutId id="2147483661" r:id="rId37"/>
  </p:sldLayoutIdLst>
  <p:timing>
    <p:tnLst>
      <p:par>
        <p:cTn id="1" dur="indefinite" restart="never" nodeType="tmRoot"/>
      </p:par>
    </p:tnLst>
  </p:timing>
  <p:hf hdr="0" dt="0"/>
  <p:txStyles>
    <p:titleStyle>
      <a:lvl1pPr algn="r" defTabSz="3461461">
        <a:lnSpc>
          <a:spcPct val="90000"/>
        </a:lnSpc>
        <a:spcBef>
          <a:spcPts val="0"/>
        </a:spcBef>
        <a:buNone/>
        <a:defRPr sz="15100" b="1">
          <a:solidFill>
            <a:schemeClr val="tx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865365" indent="-865365" algn="l" defTabSz="3461461">
        <a:lnSpc>
          <a:spcPct val="90000"/>
        </a:lnSpc>
        <a:spcBef>
          <a:spcPts val="3785"/>
        </a:spcBef>
        <a:buFont typeface="Arial" panose="020B0604020202020204" pitchFamily="34" charset="0"/>
        <a:buChar char="•"/>
        <a:defRPr sz="106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596096" indent="-865365" algn="l" defTabSz="3461461">
        <a:lnSpc>
          <a:spcPct val="90000"/>
        </a:lnSpc>
        <a:spcBef>
          <a:spcPts val="1893"/>
        </a:spcBef>
        <a:buFont typeface="Arial" panose="020B0604020202020204" pitchFamily="34" charset="0"/>
        <a:buChar char="•"/>
        <a:defRPr sz="91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4326827" indent="-865365" algn="l" defTabSz="3461461">
        <a:lnSpc>
          <a:spcPct val="90000"/>
        </a:lnSpc>
        <a:spcBef>
          <a:spcPts val="1893"/>
        </a:spcBef>
        <a:buFont typeface="Arial" panose="020B0604020202020204" pitchFamily="34" charset="0"/>
        <a:buChar char="•"/>
        <a:defRPr sz="7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6057557" indent="-865365" algn="l" defTabSz="3461461">
        <a:lnSpc>
          <a:spcPct val="90000"/>
        </a:lnSpc>
        <a:spcBef>
          <a:spcPts val="1893"/>
        </a:spcBef>
        <a:buFont typeface="Arial" panose="020B0604020202020204" pitchFamily="34" charset="0"/>
        <a:buChar char="•"/>
        <a:defRPr sz="68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7788288" indent="-865365" algn="l" defTabSz="3461461">
        <a:lnSpc>
          <a:spcPct val="90000"/>
        </a:lnSpc>
        <a:spcBef>
          <a:spcPts val="1893"/>
        </a:spcBef>
        <a:buFont typeface="Arial" panose="020B0604020202020204" pitchFamily="34" charset="0"/>
        <a:buChar char="•"/>
        <a:defRPr sz="68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9519018" indent="-865365" algn="l" defTabSz="3461461">
        <a:lnSpc>
          <a:spcPct val="90000"/>
        </a:lnSpc>
        <a:spcBef>
          <a:spcPts val="1893"/>
        </a:spcBef>
        <a:buFont typeface="Arial"/>
        <a:buChar char="•"/>
        <a:defRPr sz="6800">
          <a:solidFill>
            <a:schemeClr val="tx1"/>
          </a:solidFill>
          <a:latin typeface="+mn-lt"/>
          <a:ea typeface="+mn-ea"/>
        </a:defRPr>
      </a:lvl6pPr>
      <a:lvl7pPr marL="11249749" indent="-865365" algn="l" defTabSz="3461461">
        <a:lnSpc>
          <a:spcPct val="90000"/>
        </a:lnSpc>
        <a:spcBef>
          <a:spcPts val="1893"/>
        </a:spcBef>
        <a:buFont typeface="Arial"/>
        <a:buChar char="•"/>
        <a:defRPr sz="6800">
          <a:solidFill>
            <a:schemeClr val="tx1"/>
          </a:solidFill>
          <a:latin typeface="+mn-lt"/>
          <a:ea typeface="+mn-ea"/>
        </a:defRPr>
      </a:lvl7pPr>
      <a:lvl8pPr marL="12980480" indent="-865365" algn="l" defTabSz="3461461">
        <a:lnSpc>
          <a:spcPct val="90000"/>
        </a:lnSpc>
        <a:spcBef>
          <a:spcPts val="1893"/>
        </a:spcBef>
        <a:buFont typeface="Arial"/>
        <a:buChar char="•"/>
        <a:defRPr sz="6800">
          <a:solidFill>
            <a:schemeClr val="tx1"/>
          </a:solidFill>
          <a:latin typeface="+mn-lt"/>
          <a:ea typeface="+mn-ea"/>
        </a:defRPr>
      </a:lvl8pPr>
      <a:lvl9pPr marL="14711210" indent="-865365" algn="l" defTabSz="3461461">
        <a:lnSpc>
          <a:spcPct val="90000"/>
        </a:lnSpc>
        <a:spcBef>
          <a:spcPts val="1893"/>
        </a:spcBef>
        <a:buFont typeface="Arial"/>
        <a:buChar char="•"/>
        <a:defRPr sz="6800">
          <a:solidFill>
            <a:schemeClr val="tx1"/>
          </a:solidFill>
          <a:latin typeface="+mn-lt"/>
          <a:ea typeface="+mn-ea"/>
        </a:defRPr>
      </a:lvl9pPr>
    </p:bodyStyle>
    <p:otherStyle>
      <a:defPPr>
        <a:defRPr lang="fr-FR"/>
      </a:defPPr>
      <a:lvl1pPr marL="0" algn="l" defTabSz="3461461">
        <a:defRPr sz="6800">
          <a:solidFill>
            <a:schemeClr val="tx1"/>
          </a:solidFill>
          <a:latin typeface="+mn-lt"/>
          <a:ea typeface="+mn-ea"/>
        </a:defRPr>
      </a:lvl1pPr>
      <a:lvl2pPr marL="1730731" algn="l" defTabSz="3461461">
        <a:defRPr sz="6800">
          <a:solidFill>
            <a:schemeClr val="tx1"/>
          </a:solidFill>
          <a:latin typeface="+mn-lt"/>
          <a:ea typeface="+mn-ea"/>
        </a:defRPr>
      </a:lvl2pPr>
      <a:lvl3pPr marL="3461461" algn="l" defTabSz="3461461">
        <a:defRPr sz="6800">
          <a:solidFill>
            <a:schemeClr val="tx1"/>
          </a:solidFill>
          <a:latin typeface="+mn-lt"/>
          <a:ea typeface="+mn-ea"/>
        </a:defRPr>
      </a:lvl3pPr>
      <a:lvl4pPr marL="5192192" algn="l" defTabSz="3461461">
        <a:defRPr sz="6800">
          <a:solidFill>
            <a:schemeClr val="tx1"/>
          </a:solidFill>
          <a:latin typeface="+mn-lt"/>
          <a:ea typeface="+mn-ea"/>
        </a:defRPr>
      </a:lvl4pPr>
      <a:lvl5pPr marL="6922922" algn="l" defTabSz="3461461">
        <a:defRPr sz="6800">
          <a:solidFill>
            <a:schemeClr val="tx1"/>
          </a:solidFill>
          <a:latin typeface="+mn-lt"/>
          <a:ea typeface="+mn-ea"/>
        </a:defRPr>
      </a:lvl5pPr>
      <a:lvl6pPr marL="8653653" algn="l" defTabSz="3461461">
        <a:defRPr sz="6800">
          <a:solidFill>
            <a:schemeClr val="tx1"/>
          </a:solidFill>
          <a:latin typeface="+mn-lt"/>
          <a:ea typeface="+mn-ea"/>
        </a:defRPr>
      </a:lvl6pPr>
      <a:lvl7pPr marL="10384384" algn="l" defTabSz="3461461">
        <a:defRPr sz="6800">
          <a:solidFill>
            <a:schemeClr val="tx1"/>
          </a:solidFill>
          <a:latin typeface="+mn-lt"/>
          <a:ea typeface="+mn-ea"/>
        </a:defRPr>
      </a:lvl7pPr>
      <a:lvl8pPr marL="12115114" algn="l" defTabSz="3461461">
        <a:defRPr sz="6800">
          <a:solidFill>
            <a:schemeClr val="tx1"/>
          </a:solidFill>
          <a:latin typeface="+mn-lt"/>
          <a:ea typeface="+mn-ea"/>
        </a:defRPr>
      </a:lvl8pPr>
      <a:lvl9pPr marL="13845845" algn="l" defTabSz="3461461">
        <a:defRPr sz="6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gif"/><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à coins arrondis 59"/>
          <p:cNvSpPr/>
          <p:nvPr/>
        </p:nvSpPr>
        <p:spPr>
          <a:xfrm>
            <a:off x="658462" y="13005773"/>
            <a:ext cx="28945608" cy="10342705"/>
          </a:xfrm>
          <a:prstGeom prst="roundRect">
            <a:avLst>
              <a:gd name="adj" fmla="val 1648"/>
            </a:avLst>
          </a:prstGeom>
          <a:solidFill>
            <a:schemeClr val="bg2">
              <a:alpha val="85000"/>
            </a:schemeClr>
          </a:solidFill>
          <a:ln w="12700">
            <a:solidFill>
              <a:srgbClr val="B8C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p</a:t>
            </a:r>
            <a:endParaRPr lang="en-US" sz="4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à coins arrondis 50"/>
          <p:cNvSpPr/>
          <p:nvPr/>
        </p:nvSpPr>
        <p:spPr>
          <a:xfrm>
            <a:off x="658462" y="23946356"/>
            <a:ext cx="28945608" cy="10582846"/>
          </a:xfrm>
          <a:prstGeom prst="roundRect">
            <a:avLst>
              <a:gd name="adj" fmla="val 1783"/>
            </a:avLst>
          </a:prstGeom>
          <a:solidFill>
            <a:schemeClr val="bg2">
              <a:alpha val="85000"/>
            </a:schemeClr>
          </a:solidFill>
          <a:ln w="12700">
            <a:solidFill>
              <a:srgbClr val="B8C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162" name="Rectangle à coins arrondis 161"/>
          <p:cNvSpPr/>
          <p:nvPr/>
        </p:nvSpPr>
        <p:spPr>
          <a:xfrm>
            <a:off x="15552985" y="10838624"/>
            <a:ext cx="14051085" cy="1519610"/>
          </a:xfrm>
          <a:prstGeom prst="roundRect">
            <a:avLst>
              <a:gd name="adj" fmla="val 10922"/>
            </a:avLst>
          </a:prstGeom>
          <a:solidFill>
            <a:schemeClr val="bg2">
              <a:alpha val="85000"/>
            </a:schemeClr>
          </a:solidFill>
          <a:ln w="12700">
            <a:solidFill>
              <a:srgbClr val="B8CFE2"/>
            </a:solid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4" name="Espace réservé du pied de page 4"/>
          <p:cNvSpPr txBox="1">
            <a:spLocks/>
          </p:cNvSpPr>
          <p:nvPr/>
        </p:nvSpPr>
        <p:spPr bwMode="auto">
          <a:xfrm>
            <a:off x="658462" y="40270358"/>
            <a:ext cx="28945608" cy="2412846"/>
          </a:xfrm>
          <a:prstGeom prst="rect">
            <a:avLst/>
          </a:prstGeom>
          <a:solidFill>
            <a:schemeClr val="bg2">
              <a:alpha val="85000"/>
            </a:schemeClr>
          </a:solidFill>
          <a:ln>
            <a:noFill/>
          </a:ln>
        </p:spPr>
        <p:txBody>
          <a:bodyPr vert="horz" lIns="272556" tIns="0" rIns="0" bIns="0" rtlCol="0" anchor="t"/>
          <a:lstStyle>
            <a:defPPr>
              <a:defRPr lang="fr-FR"/>
            </a:defPPr>
            <a:lvl1pPr marL="0" algn="l" defTabSz="3461461">
              <a:defRPr sz="3400" b="1">
                <a:solidFill>
                  <a:schemeClr val="tx1">
                    <a:tint val="75000"/>
                  </a:schemeClr>
                </a:solidFill>
                <a:latin typeface="Segoe UI Light" panose="020B0502040204020203" pitchFamily="34" charset="0"/>
                <a:ea typeface="Segoe UI" panose="020B0502040204020203" pitchFamily="34" charset="0"/>
                <a:cs typeface="Segoe UI" panose="020B0502040204020203" pitchFamily="34" charset="0"/>
              </a:defRPr>
            </a:lvl1pPr>
            <a:lvl2pPr marL="1730731" algn="l" defTabSz="3461461">
              <a:defRPr sz="6800">
                <a:solidFill>
                  <a:schemeClr val="tx1"/>
                </a:solidFill>
                <a:latin typeface="+mn-lt"/>
                <a:ea typeface="+mn-ea"/>
              </a:defRPr>
            </a:lvl2pPr>
            <a:lvl3pPr marL="3461461" algn="l" defTabSz="3461461">
              <a:defRPr sz="6800">
                <a:solidFill>
                  <a:schemeClr val="tx1"/>
                </a:solidFill>
                <a:latin typeface="+mn-lt"/>
                <a:ea typeface="+mn-ea"/>
              </a:defRPr>
            </a:lvl3pPr>
            <a:lvl4pPr marL="5192192" algn="l" defTabSz="3461461">
              <a:defRPr sz="6800">
                <a:solidFill>
                  <a:schemeClr val="tx1"/>
                </a:solidFill>
                <a:latin typeface="+mn-lt"/>
                <a:ea typeface="+mn-ea"/>
              </a:defRPr>
            </a:lvl4pPr>
            <a:lvl5pPr marL="6922922" algn="l" defTabSz="3461461">
              <a:defRPr sz="6800">
                <a:solidFill>
                  <a:schemeClr val="tx1"/>
                </a:solidFill>
                <a:latin typeface="+mn-lt"/>
                <a:ea typeface="+mn-ea"/>
              </a:defRPr>
            </a:lvl5pPr>
            <a:lvl6pPr marL="8653653" algn="l" defTabSz="3461461">
              <a:defRPr sz="6800">
                <a:solidFill>
                  <a:schemeClr val="tx1"/>
                </a:solidFill>
                <a:latin typeface="+mn-lt"/>
                <a:ea typeface="+mn-ea"/>
              </a:defRPr>
            </a:lvl6pPr>
            <a:lvl7pPr marL="10384384" algn="l" defTabSz="3461461">
              <a:defRPr sz="6800">
                <a:solidFill>
                  <a:schemeClr val="tx1"/>
                </a:solidFill>
                <a:latin typeface="+mn-lt"/>
                <a:ea typeface="+mn-ea"/>
              </a:defRPr>
            </a:lvl7pPr>
            <a:lvl8pPr marL="12115114" algn="l" defTabSz="3461461">
              <a:defRPr sz="6800">
                <a:solidFill>
                  <a:schemeClr val="tx1"/>
                </a:solidFill>
                <a:latin typeface="+mn-lt"/>
                <a:ea typeface="+mn-ea"/>
              </a:defRPr>
            </a:lvl8pPr>
            <a:lvl9pPr marL="13845845" algn="l" defTabSz="3461461">
              <a:defRPr sz="6800">
                <a:solidFill>
                  <a:schemeClr val="tx1"/>
                </a:solidFill>
                <a:latin typeface="+mn-lt"/>
                <a:ea typeface="+mn-ea"/>
              </a:defRPr>
            </a:lvl9pPr>
          </a:lstStyle>
          <a:p>
            <a:pPr algn="just"/>
            <a:r>
              <a:rPr lang="en-US" sz="2400" dirty="0" smtClean="0"/>
              <a:t>REFERENCES</a:t>
            </a:r>
            <a:endParaRPr lang="en-US" sz="2400" b="0" dirty="0" smtClean="0"/>
          </a:p>
        </p:txBody>
      </p:sp>
      <p:sp>
        <p:nvSpPr>
          <p:cNvPr id="6" name="Titre 5"/>
          <p:cNvSpPr>
            <a:spLocks noGrp="1"/>
          </p:cNvSpPr>
          <p:nvPr>
            <p:ph type="title"/>
          </p:nvPr>
        </p:nvSpPr>
        <p:spPr/>
        <p:txBody>
          <a:bodyPr>
            <a:normAutofit/>
          </a:bodyPr>
          <a:lstStyle/>
          <a:p>
            <a:pPr rtl="0"/>
            <a:r>
              <a:rPr lang="en-US" sz="8000" dirty="0" smtClean="0"/>
              <a:t>Transcranial random noise stimulation enhances retention performance after training of a complex cognitive task.</a:t>
            </a:r>
            <a:endParaRPr lang="en-US" sz="8000" dirty="0"/>
          </a:p>
        </p:txBody>
      </p:sp>
      <p:sp>
        <p:nvSpPr>
          <p:cNvPr id="45" name="Espace réservé du pied de page 3"/>
          <p:cNvSpPr>
            <a:spLocks noGrp="1"/>
          </p:cNvSpPr>
          <p:nvPr>
            <p:ph type="ftr" sz="quarter" idx="3"/>
          </p:nvPr>
        </p:nvSpPr>
        <p:spPr>
          <a:xfrm>
            <a:off x="20036531" y="41854534"/>
            <a:ext cx="9018454" cy="737967"/>
          </a:xfrm>
        </p:spPr>
        <p:txBody>
          <a:bodyPr/>
          <a:lstStyle/>
          <a:p>
            <a:pPr>
              <a:defRPr/>
            </a:pPr>
            <a:r>
              <a:rPr lang="en-US" dirty="0"/>
              <a:t>c</a:t>
            </a:r>
            <a:r>
              <a:rPr lang="en-US" dirty="0" smtClean="0"/>
              <a:t>aroline.hamery@isae-supaero.fr</a:t>
            </a:r>
            <a:endParaRPr lang="en-US" dirty="0"/>
          </a:p>
        </p:txBody>
      </p:sp>
      <p:sp>
        <p:nvSpPr>
          <p:cNvPr id="7" name="Titre 5"/>
          <p:cNvSpPr txBox="1">
            <a:spLocks/>
          </p:cNvSpPr>
          <p:nvPr/>
        </p:nvSpPr>
        <p:spPr bwMode="auto">
          <a:xfrm>
            <a:off x="3772229" y="2486473"/>
            <a:ext cx="20440768" cy="1679629"/>
          </a:xfrm>
          <a:prstGeom prst="rect">
            <a:avLst/>
          </a:prstGeom>
        </p:spPr>
        <p:txBody>
          <a:bodyPr vert="horz" lIns="346146" tIns="173073" rIns="346146" bIns="173073" rtlCol="0" anchor="t">
            <a:noAutofit/>
          </a:bodyPr>
          <a:lstStyle>
            <a:lvl1pPr algn="ctr" defTabSz="3461461">
              <a:lnSpc>
                <a:spcPct val="90000"/>
              </a:lnSpc>
              <a:spcBef>
                <a:spcPts val="0"/>
              </a:spcBef>
              <a:buNone/>
              <a:defRPr lang="fr-FR" sz="9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rtl="0"/>
            <a:r>
              <a:rPr lang="en-US" sz="4800" b="0" dirty="0"/>
              <a:t>Caroline </a:t>
            </a:r>
            <a:r>
              <a:rPr lang="en-US" sz="4800" b="0" dirty="0" smtClean="0"/>
              <a:t>Hamery</a:t>
            </a:r>
            <a:r>
              <a:rPr lang="en-US" sz="4800" b="0" baseline="30000" dirty="0" smtClean="0"/>
              <a:t>1</a:t>
            </a:r>
            <a:r>
              <a:rPr lang="en-US" sz="4800" b="0" dirty="0" smtClean="0"/>
              <a:t>, </a:t>
            </a:r>
            <a:r>
              <a:rPr lang="en-US" sz="4800" b="0" dirty="0"/>
              <a:t>Quentin </a:t>
            </a:r>
            <a:r>
              <a:rPr lang="en-US" sz="4800" b="0" dirty="0" smtClean="0"/>
              <a:t>Chenot</a:t>
            </a:r>
            <a:r>
              <a:rPr lang="en-US" sz="4800" b="0" baseline="30000" dirty="0"/>
              <a:t>1</a:t>
            </a:r>
            <a:r>
              <a:rPr lang="en-US" sz="4800" b="0" dirty="0" smtClean="0"/>
              <a:t>, </a:t>
            </a:r>
            <a:r>
              <a:rPr lang="en-US" sz="4800" b="0" dirty="0"/>
              <a:t>Evelyne </a:t>
            </a:r>
            <a:r>
              <a:rPr lang="en-US" sz="4800" b="0" dirty="0" smtClean="0"/>
              <a:t>Lepron</a:t>
            </a:r>
            <a:r>
              <a:rPr lang="en-US" sz="4800" b="0" baseline="30000" dirty="0"/>
              <a:t>1</a:t>
            </a:r>
            <a:r>
              <a:rPr lang="en-US" sz="4800" b="0" dirty="0" smtClean="0"/>
              <a:t>, </a:t>
            </a:r>
            <a:r>
              <a:rPr lang="en-US" sz="4800" b="0" dirty="0"/>
              <a:t>Pierre </a:t>
            </a:r>
            <a:r>
              <a:rPr lang="en-US" sz="4800" b="0" dirty="0" smtClean="0"/>
              <a:t>Besson</a:t>
            </a:r>
            <a:r>
              <a:rPr lang="en-US" sz="4800" b="0" baseline="30000" dirty="0" smtClean="0"/>
              <a:t>2</a:t>
            </a:r>
            <a:r>
              <a:rPr lang="en-US" sz="4800" b="0" dirty="0" smtClean="0"/>
              <a:t>, </a:t>
            </a:r>
            <a:r>
              <a:rPr lang="en-US" sz="4800" b="0" dirty="0"/>
              <a:t>Xavier De </a:t>
            </a:r>
            <a:r>
              <a:rPr lang="en-US" sz="4800" b="0" dirty="0" smtClean="0"/>
              <a:t>Boissezon</a:t>
            </a:r>
            <a:r>
              <a:rPr lang="en-US" sz="4800" b="0" baseline="30000" dirty="0" smtClean="0"/>
              <a:t>3,4</a:t>
            </a:r>
            <a:r>
              <a:rPr lang="en-US" sz="4800" b="0" dirty="0" smtClean="0"/>
              <a:t>, </a:t>
            </a:r>
            <a:r>
              <a:rPr lang="en-US" sz="4800" b="0" dirty="0"/>
              <a:t>Stéphane </a:t>
            </a:r>
            <a:r>
              <a:rPr lang="en-US" sz="4800" b="0" dirty="0" smtClean="0"/>
              <a:t>Perrey</a:t>
            </a:r>
            <a:r>
              <a:rPr lang="en-US" sz="4800" b="0" baseline="30000" dirty="0" smtClean="0"/>
              <a:t>2</a:t>
            </a:r>
            <a:r>
              <a:rPr lang="en-US" sz="4800" b="0" dirty="0" smtClean="0"/>
              <a:t> </a:t>
            </a:r>
            <a:r>
              <a:rPr lang="en-US" sz="4800" b="0" dirty="0"/>
              <a:t>&amp; Sébastien </a:t>
            </a:r>
            <a:r>
              <a:rPr lang="en-US" sz="4800" b="0" dirty="0" smtClean="0"/>
              <a:t>Scannella</a:t>
            </a:r>
            <a:r>
              <a:rPr lang="en-US" sz="4800" b="0" baseline="30000" dirty="0"/>
              <a:t>1</a:t>
            </a:r>
            <a:endParaRPr lang="en-US" sz="4800"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466" y="3693147"/>
            <a:ext cx="3663863" cy="2223302"/>
          </a:xfrm>
          <a:prstGeom prst="rect">
            <a:avLst/>
          </a:prstGeom>
        </p:spPr>
      </p:pic>
      <p:sp>
        <p:nvSpPr>
          <p:cNvPr id="47" name="Rectangle à coins arrondis 46"/>
          <p:cNvSpPr/>
          <p:nvPr/>
        </p:nvSpPr>
        <p:spPr>
          <a:xfrm>
            <a:off x="658462" y="35283060"/>
            <a:ext cx="14499424" cy="4782479"/>
          </a:xfrm>
          <a:prstGeom prst="roundRect">
            <a:avLst>
              <a:gd name="adj" fmla="val 4575"/>
            </a:avLst>
          </a:prstGeom>
          <a:solidFill>
            <a:schemeClr val="bg2">
              <a:alpha val="85000"/>
            </a:schemeClr>
          </a:solidFill>
          <a:ln>
            <a:solidFill>
              <a:srgbClr val="B8C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à coins arrondis 39"/>
          <p:cNvSpPr/>
          <p:nvPr/>
        </p:nvSpPr>
        <p:spPr>
          <a:xfrm>
            <a:off x="658462" y="7002662"/>
            <a:ext cx="14499424" cy="5355572"/>
          </a:xfrm>
          <a:prstGeom prst="roundRect">
            <a:avLst>
              <a:gd name="adj" fmla="val 3931"/>
            </a:avLst>
          </a:prstGeom>
          <a:solidFill>
            <a:schemeClr val="bg2">
              <a:alpha val="85000"/>
            </a:schemeClr>
          </a:solidFill>
          <a:ln w="12700">
            <a:solidFill>
              <a:srgbClr val="B8CFE2"/>
            </a:solid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50" name="Picture 4" descr="V:\03-Communication\04-Referentiels_ANR\Logo ANR\ANR07-39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8304" y="4605600"/>
            <a:ext cx="2197538" cy="95690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44843" y="4266358"/>
            <a:ext cx="1469897" cy="136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Image 68"/>
          <p:cNvPicPr>
            <a:picLocks noChangeAspect="1"/>
          </p:cNvPicPr>
          <p:nvPr/>
        </p:nvPicPr>
        <p:blipFill>
          <a:blip r:embed="rId6"/>
          <a:stretch>
            <a:fillRect/>
          </a:stretch>
        </p:blipFill>
        <p:spPr>
          <a:xfrm>
            <a:off x="19877362" y="4336408"/>
            <a:ext cx="2751457" cy="1586134"/>
          </a:xfrm>
          <a:prstGeom prst="rect">
            <a:avLst/>
          </a:prstGeom>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693" y="14275488"/>
            <a:ext cx="7435221" cy="537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ZoneTexte 25"/>
          <p:cNvSpPr txBox="1"/>
          <p:nvPr/>
        </p:nvSpPr>
        <p:spPr bwMode="auto">
          <a:xfrm>
            <a:off x="1260547" y="7434710"/>
            <a:ext cx="11758869" cy="4170372"/>
          </a:xfrm>
          <a:prstGeom prst="rect">
            <a:avLst/>
          </a:prstGeom>
        </p:spPr>
        <p:txBody>
          <a:bodyPr vert="horz" wrap="square" lIns="272556" tIns="0" rIns="0" bIns="0" rtlCol="0" anchor="b">
            <a:spAutoFit/>
          </a:bodyPr>
          <a:lstStyle/>
          <a:p>
            <a:r>
              <a:rPr lang="en-US" sz="3200" dirty="0" smtClean="0">
                <a:solidFill>
                  <a:srgbClr val="4E87B6"/>
                </a:solidFill>
                <a:latin typeface="Segoe UI" pitchFamily="34" charset="0"/>
                <a:cs typeface="Segoe UI" pitchFamily="34" charset="0"/>
              </a:rPr>
              <a:t>Transcranial  Random Noise Stimulation </a:t>
            </a:r>
            <a:r>
              <a:rPr lang="en-US" sz="3200" dirty="0" smtClean="0">
                <a:latin typeface="Segoe UI" pitchFamily="34" charset="0"/>
                <a:cs typeface="Segoe UI" pitchFamily="34" charset="0"/>
              </a:rPr>
              <a:t>(tRNS) :</a:t>
            </a:r>
          </a:p>
          <a:p>
            <a:pPr marL="457200" indent="-457200">
              <a:buFont typeface="Arial" pitchFamily="34" charset="0"/>
              <a:buChar char="•"/>
            </a:pPr>
            <a:r>
              <a:rPr lang="en-US" sz="3200" dirty="0" smtClean="0">
                <a:latin typeface="Segoe UI" pitchFamily="34" charset="0"/>
                <a:cs typeface="Segoe UI" pitchFamily="34" charset="0"/>
              </a:rPr>
              <a:t>Learning reinforcement of complex task management</a:t>
            </a:r>
          </a:p>
          <a:p>
            <a:pPr marL="457200" indent="-457200">
              <a:buFont typeface="Arial" pitchFamily="34" charset="0"/>
              <a:buChar char="•"/>
            </a:pPr>
            <a:r>
              <a:rPr lang="en-US" sz="3200" dirty="0" smtClean="0">
                <a:latin typeface="Segoe UI" pitchFamily="34" charset="0"/>
                <a:cs typeface="Segoe UI" pitchFamily="34" charset="0"/>
              </a:rPr>
              <a:t>Inducing noise in the neural system</a:t>
            </a:r>
          </a:p>
          <a:p>
            <a:pPr marL="457200" indent="-457200">
              <a:buFont typeface="Arial" pitchFamily="34" charset="0"/>
              <a:buChar char="•"/>
            </a:pPr>
            <a:r>
              <a:rPr lang="en-US" sz="3200" dirty="0" smtClean="0">
                <a:latin typeface="Segoe UI" pitchFamily="34" charset="0"/>
                <a:cs typeface="Segoe UI" pitchFamily="34" charset="0"/>
              </a:rPr>
              <a:t>Effects and mechanisms still in debate</a:t>
            </a:r>
            <a:r>
              <a:rPr lang="en-US" sz="3200" baseline="30000" dirty="0" smtClean="0">
                <a:latin typeface="Segoe UI" pitchFamily="34" charset="0"/>
                <a:cs typeface="Segoe UI" pitchFamily="34" charset="0"/>
              </a:rPr>
              <a:t>1</a:t>
            </a:r>
          </a:p>
          <a:p>
            <a:pPr>
              <a:spcBef>
                <a:spcPts val="1800"/>
              </a:spcBef>
            </a:pPr>
            <a:r>
              <a:rPr lang="en-US" sz="3200" dirty="0" smtClean="0">
                <a:solidFill>
                  <a:srgbClr val="4E87B6"/>
                </a:solidFill>
                <a:latin typeface="Segoe UI" pitchFamily="34" charset="0"/>
                <a:cs typeface="Segoe UI" pitchFamily="34" charset="0"/>
              </a:rPr>
              <a:t>The Space Fortress videogame :</a:t>
            </a:r>
            <a:endParaRPr lang="en-US" sz="3200" dirty="0" smtClean="0">
              <a:latin typeface="Segoe UI" pitchFamily="34" charset="0"/>
              <a:cs typeface="Segoe UI" pitchFamily="34" charset="0"/>
            </a:endParaRPr>
          </a:p>
          <a:p>
            <a:pPr marL="571500" indent="-571500">
              <a:buFont typeface="Arial" pitchFamily="34" charset="0"/>
              <a:buChar char="•"/>
            </a:pPr>
            <a:r>
              <a:rPr lang="en-US" sz="3200" dirty="0" smtClean="0">
                <a:latin typeface="Segoe UI" pitchFamily="34" charset="0"/>
                <a:cs typeface="Segoe UI" pitchFamily="34" charset="0"/>
              </a:rPr>
              <a:t>Pseudo ecological task</a:t>
            </a:r>
          </a:p>
          <a:p>
            <a:pPr marL="571500" indent="-571500">
              <a:buFont typeface="Arial" pitchFamily="34" charset="0"/>
              <a:buChar char="•"/>
            </a:pPr>
            <a:r>
              <a:rPr lang="en-US" sz="3200" dirty="0" smtClean="0">
                <a:latin typeface="Segoe UI" pitchFamily="34" charset="0"/>
                <a:cs typeface="Segoe UI" pitchFamily="34" charset="0"/>
              </a:rPr>
              <a:t>Designed to study complex task learning</a:t>
            </a:r>
            <a:r>
              <a:rPr lang="en-US" sz="3200" baseline="30000" dirty="0" smtClean="0">
                <a:latin typeface="Segoe UI" pitchFamily="34" charset="0"/>
                <a:cs typeface="Segoe UI" pitchFamily="34" charset="0"/>
              </a:rPr>
              <a:t>2</a:t>
            </a:r>
          </a:p>
          <a:p>
            <a:pPr marL="571500" indent="-571500">
              <a:buFont typeface="Arial" pitchFamily="34" charset="0"/>
              <a:buChar char="•"/>
            </a:pPr>
            <a:r>
              <a:rPr lang="en-US" sz="3200" dirty="0" smtClean="0">
                <a:latin typeface="Segoe UI" pitchFamily="34" charset="0"/>
                <a:cs typeface="Segoe UI" pitchFamily="34" charset="0"/>
              </a:rPr>
              <a:t>One week training</a:t>
            </a:r>
            <a:endParaRPr lang="en-US" sz="3200" dirty="0">
              <a:latin typeface="Segoe UI" pitchFamily="34" charset="0"/>
              <a:cs typeface="Segoe UI" pitchFamily="34" charset="0"/>
            </a:endParaRPr>
          </a:p>
        </p:txBody>
      </p:sp>
      <p:sp>
        <p:nvSpPr>
          <p:cNvPr id="27" name="ZoneTexte 26"/>
          <p:cNvSpPr txBox="1"/>
          <p:nvPr/>
        </p:nvSpPr>
        <p:spPr bwMode="auto">
          <a:xfrm>
            <a:off x="1587694" y="13635377"/>
            <a:ext cx="10939968" cy="523220"/>
          </a:xfrm>
          <a:prstGeom prst="rect">
            <a:avLst/>
          </a:prstGeom>
          <a:noFill/>
        </p:spPr>
        <p:txBody>
          <a:bodyPr vert="horz" wrap="square" lIns="272556" tIns="0" rIns="0" bIns="0" rtlCol="0" anchor="b">
            <a:spAutoFit/>
          </a:bodyPr>
          <a:lstStyle/>
          <a:p>
            <a:pPr algn="ctr"/>
            <a:r>
              <a:rPr lang="en-US" sz="3400" b="1" dirty="0" smtClean="0">
                <a:solidFill>
                  <a:srgbClr val="4E87B6"/>
                </a:solidFill>
                <a:latin typeface="Segoe UI" pitchFamily="34" charset="0"/>
                <a:cs typeface="Segoe UI" pitchFamily="34" charset="0"/>
              </a:rPr>
              <a:t>The Space Fortress Game</a:t>
            </a:r>
            <a:endParaRPr lang="en-US" sz="3400" dirty="0" smtClean="0">
              <a:solidFill>
                <a:srgbClr val="4E87B6"/>
              </a:solidFill>
              <a:latin typeface="Segoe UI" pitchFamily="34" charset="0"/>
              <a:cs typeface="Segoe UI" pitchFamily="34" charset="0"/>
            </a:endParaRPr>
          </a:p>
        </p:txBody>
      </p:sp>
      <p:sp>
        <p:nvSpPr>
          <p:cNvPr id="37" name="Rectangle à coins arrondis 36"/>
          <p:cNvSpPr/>
          <p:nvPr/>
        </p:nvSpPr>
        <p:spPr>
          <a:xfrm>
            <a:off x="15552985" y="7002662"/>
            <a:ext cx="14049476" cy="3459015"/>
          </a:xfrm>
          <a:prstGeom prst="roundRect">
            <a:avLst>
              <a:gd name="adj" fmla="val 5185"/>
            </a:avLst>
          </a:prstGeom>
          <a:solidFill>
            <a:srgbClr val="E1EBF3">
              <a:alpha val="85000"/>
            </a:srgbClr>
          </a:solidFill>
          <a:ln w="6350">
            <a:solidFill>
              <a:srgbClr val="4E87B6"/>
            </a:solidFill>
          </a:ln>
          <a:effectLst>
            <a:outerShdw blurRad="50800" dist="381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2" name="Rectangle à coins arrondis 31"/>
          <p:cNvSpPr/>
          <p:nvPr/>
        </p:nvSpPr>
        <p:spPr>
          <a:xfrm>
            <a:off x="15552985" y="35283060"/>
            <a:ext cx="14051085" cy="4782479"/>
          </a:xfrm>
          <a:prstGeom prst="roundRect">
            <a:avLst>
              <a:gd name="adj" fmla="val 4575"/>
            </a:avLst>
          </a:prstGeom>
          <a:solidFill>
            <a:schemeClr val="bg2">
              <a:alpha val="85000"/>
            </a:schemeClr>
          </a:solidFill>
          <a:ln>
            <a:solidFill>
              <a:srgbClr val="B8C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ZoneTexte 7"/>
          <p:cNvSpPr txBox="1"/>
          <p:nvPr/>
        </p:nvSpPr>
        <p:spPr bwMode="auto">
          <a:xfrm>
            <a:off x="15861377" y="7724743"/>
            <a:ext cx="12925289" cy="2092881"/>
          </a:xfrm>
          <a:prstGeom prst="rect">
            <a:avLst/>
          </a:prstGeom>
          <a:noFill/>
        </p:spPr>
        <p:txBody>
          <a:bodyPr vert="horz" wrap="square" lIns="272556" tIns="0" rIns="0" bIns="0" rtlCol="0" anchor="b">
            <a:spAutoFit/>
          </a:bodyPr>
          <a:lstStyle/>
          <a:p>
            <a:pPr marL="571500" indent="-571500" algn="just">
              <a:buFont typeface="Arial" pitchFamily="34" charset="0"/>
              <a:buChar char="•"/>
            </a:pPr>
            <a:r>
              <a:rPr lang="en-US" sz="3400" dirty="0" smtClean="0">
                <a:latin typeface="Segoe UI" pitchFamily="34" charset="0"/>
                <a:cs typeface="Segoe UI" pitchFamily="34" charset="0"/>
              </a:rPr>
              <a:t>To assess the effect of tRNS over behavioral performance in complex task training </a:t>
            </a:r>
          </a:p>
          <a:p>
            <a:pPr marL="571500" indent="-571500" algn="just">
              <a:buFont typeface="Arial" pitchFamily="34" charset="0"/>
              <a:buChar char="•"/>
            </a:pPr>
            <a:r>
              <a:rPr lang="en-US" sz="3400" dirty="0" smtClean="0">
                <a:latin typeface="Segoe UI" pitchFamily="34" charset="0"/>
                <a:cs typeface="Segoe UI" pitchFamily="34" charset="0"/>
              </a:rPr>
              <a:t>Target : right Dorsolateral Prefrontal Cortex (</a:t>
            </a:r>
            <a:r>
              <a:rPr lang="en-US" sz="3400" dirty="0" err="1" smtClean="0">
                <a:latin typeface="Segoe UI" pitchFamily="34" charset="0"/>
                <a:cs typeface="Segoe UI" pitchFamily="34" charset="0"/>
              </a:rPr>
              <a:t>rDLPFC</a:t>
            </a:r>
            <a:r>
              <a:rPr lang="en-US" sz="3400" dirty="0" smtClean="0">
                <a:latin typeface="Segoe UI" pitchFamily="34" charset="0"/>
                <a:cs typeface="Segoe UI" pitchFamily="34" charset="0"/>
              </a:rPr>
              <a:t>)</a:t>
            </a:r>
          </a:p>
          <a:p>
            <a:pPr marL="571500" indent="-571500" algn="just">
              <a:buFont typeface="Arial" pitchFamily="34" charset="0"/>
              <a:buChar char="•"/>
            </a:pPr>
            <a:r>
              <a:rPr lang="en-US" sz="3400" dirty="0" smtClean="0">
                <a:latin typeface="Segoe UI" pitchFamily="34" charset="0"/>
                <a:cs typeface="Segoe UI" pitchFamily="34" charset="0"/>
              </a:rPr>
              <a:t>Based on Snowball et al. (2013)</a:t>
            </a:r>
            <a:r>
              <a:rPr lang="en-US" sz="3400" baseline="30000" dirty="0" smtClean="0">
                <a:latin typeface="Segoe UI" pitchFamily="34" charset="0"/>
                <a:cs typeface="Segoe UI" pitchFamily="34" charset="0"/>
              </a:rPr>
              <a:t>4</a:t>
            </a:r>
            <a:endParaRPr lang="en-US" sz="3400" baseline="30000" dirty="0">
              <a:latin typeface="Segoe UI" pitchFamily="34" charset="0"/>
              <a:cs typeface="Segoe UI" pitchFamily="34" charset="0"/>
            </a:endParaRPr>
          </a:p>
        </p:txBody>
      </p:sp>
      <p:sp>
        <p:nvSpPr>
          <p:cNvPr id="39" name="ZoneTexte 38"/>
          <p:cNvSpPr txBox="1"/>
          <p:nvPr/>
        </p:nvSpPr>
        <p:spPr bwMode="auto">
          <a:xfrm>
            <a:off x="15812387" y="35979662"/>
            <a:ext cx="13143800" cy="3077766"/>
          </a:xfrm>
          <a:prstGeom prst="rect">
            <a:avLst/>
          </a:prstGeom>
          <a:noFill/>
        </p:spPr>
        <p:txBody>
          <a:bodyPr vert="horz" wrap="square" lIns="272556" tIns="0" rIns="0" bIns="0" rtlCol="0" anchor="b">
            <a:spAutoFit/>
          </a:bodyPr>
          <a:lstStyle/>
          <a:p>
            <a:pPr marL="457200" indent="-457200">
              <a:buFont typeface="Arial" pitchFamily="34" charset="0"/>
              <a:buChar char="•"/>
            </a:pPr>
            <a:r>
              <a:rPr lang="en-US" sz="4000" dirty="0" smtClean="0">
                <a:latin typeface="Segoe UI" pitchFamily="34" charset="0"/>
                <a:cs typeface="Segoe UI" pitchFamily="34" charset="0"/>
              </a:rPr>
              <a:t>Further study on </a:t>
            </a:r>
            <a:r>
              <a:rPr lang="en-US" sz="4000" dirty="0" smtClean="0">
                <a:solidFill>
                  <a:srgbClr val="4E87B6"/>
                </a:solidFill>
                <a:latin typeface="Segoe UI" pitchFamily="34" charset="0"/>
                <a:cs typeface="Segoe UI" pitchFamily="34" charset="0"/>
              </a:rPr>
              <a:t>light aircraft pilots </a:t>
            </a:r>
          </a:p>
          <a:p>
            <a:pPr marL="457200" indent="-457200">
              <a:buFont typeface="Arial" pitchFamily="34" charset="0"/>
              <a:buChar char="•"/>
            </a:pPr>
            <a:r>
              <a:rPr lang="en-US" sz="4000" dirty="0" smtClean="0">
                <a:solidFill>
                  <a:srgbClr val="4E87B6"/>
                </a:solidFill>
                <a:latin typeface="Segoe UI" pitchFamily="34" charset="0"/>
                <a:cs typeface="Segoe UI" pitchFamily="34" charset="0"/>
              </a:rPr>
              <a:t>tRNS </a:t>
            </a:r>
            <a:r>
              <a:rPr lang="en-US" sz="4000" dirty="0" smtClean="0">
                <a:latin typeface="Segoe UI" pitchFamily="34" charset="0"/>
                <a:cs typeface="Segoe UI" pitchFamily="34" charset="0"/>
              </a:rPr>
              <a:t>during</a:t>
            </a:r>
            <a:r>
              <a:rPr lang="en-US" sz="4000" dirty="0" smtClean="0">
                <a:solidFill>
                  <a:srgbClr val="4E87B6"/>
                </a:solidFill>
                <a:latin typeface="Segoe UI" pitchFamily="34" charset="0"/>
                <a:cs typeface="Segoe UI" pitchFamily="34" charset="0"/>
              </a:rPr>
              <a:t> </a:t>
            </a:r>
            <a:r>
              <a:rPr lang="en-US" sz="4000" dirty="0" smtClean="0">
                <a:latin typeface="Segoe UI" pitchFamily="34" charset="0"/>
                <a:cs typeface="Segoe UI" pitchFamily="34" charset="0"/>
              </a:rPr>
              <a:t>ecological behavioral task </a:t>
            </a:r>
            <a:r>
              <a:rPr lang="en-US" sz="4000" dirty="0" smtClean="0">
                <a:solidFill>
                  <a:srgbClr val="4E87B6"/>
                </a:solidFill>
                <a:latin typeface="Segoe UI" pitchFamily="34" charset="0"/>
                <a:cs typeface="Segoe UI" pitchFamily="34" charset="0"/>
              </a:rPr>
              <a:t>: flight and multitasking </a:t>
            </a:r>
          </a:p>
          <a:p>
            <a:pPr marL="457200" indent="-457200">
              <a:buFont typeface="Arial" pitchFamily="34" charset="0"/>
              <a:buChar char="•"/>
            </a:pPr>
            <a:r>
              <a:rPr lang="en-US" sz="4000" dirty="0" smtClean="0">
                <a:latin typeface="Segoe UI" pitchFamily="34" charset="0"/>
                <a:cs typeface="Segoe UI" pitchFamily="34" charset="0"/>
              </a:rPr>
              <a:t>Further evidence of a possible consolidation effect of </a:t>
            </a:r>
            <a:r>
              <a:rPr lang="en-US" sz="4000" dirty="0" smtClean="0">
                <a:solidFill>
                  <a:srgbClr val="4E87B6"/>
                </a:solidFill>
                <a:latin typeface="Segoe UI" pitchFamily="34" charset="0"/>
                <a:cs typeface="Segoe UI" pitchFamily="34" charset="0"/>
              </a:rPr>
              <a:t>focal tRNS </a:t>
            </a:r>
            <a:r>
              <a:rPr lang="en-US" sz="4000" dirty="0" smtClean="0">
                <a:latin typeface="Segoe UI" pitchFamily="34" charset="0"/>
                <a:cs typeface="Segoe UI" pitchFamily="34" charset="0"/>
              </a:rPr>
              <a:t>over </a:t>
            </a:r>
            <a:r>
              <a:rPr lang="en-US" sz="4000" dirty="0" smtClean="0">
                <a:solidFill>
                  <a:srgbClr val="4E87B6"/>
                </a:solidFill>
                <a:latin typeface="Segoe UI" pitchFamily="34" charset="0"/>
                <a:cs typeface="Segoe UI" pitchFamily="34" charset="0"/>
              </a:rPr>
              <a:t>complex task management</a:t>
            </a:r>
            <a:endParaRPr lang="en-US" sz="4000" dirty="0">
              <a:solidFill>
                <a:srgbClr val="4E87B6"/>
              </a:solidFill>
            </a:endParaRPr>
          </a:p>
        </p:txBody>
      </p:sp>
      <p:sp>
        <p:nvSpPr>
          <p:cNvPr id="54" name="ZoneTexte 53"/>
          <p:cNvSpPr txBox="1"/>
          <p:nvPr/>
        </p:nvSpPr>
        <p:spPr bwMode="auto">
          <a:xfrm>
            <a:off x="16208080" y="11137360"/>
            <a:ext cx="12846905" cy="1046440"/>
          </a:xfrm>
          <a:prstGeom prst="rect">
            <a:avLst/>
          </a:prstGeom>
        </p:spPr>
        <p:txBody>
          <a:bodyPr vert="horz" wrap="square" lIns="272556" tIns="0" rIns="0" bIns="0" rtlCol="0" anchor="b">
            <a:spAutoFit/>
          </a:bodyPr>
          <a:lstStyle/>
          <a:p>
            <a:r>
              <a:rPr lang="en-US" sz="3400" dirty="0" smtClean="0">
                <a:latin typeface="Segoe UI" pitchFamily="34" charset="0"/>
                <a:cs typeface="Segoe UI" pitchFamily="34" charset="0"/>
              </a:rPr>
              <a:t>Better long-term and retention performances for the stimulated group compared to sham.</a:t>
            </a:r>
          </a:p>
        </p:txBody>
      </p:sp>
      <p:sp>
        <p:nvSpPr>
          <p:cNvPr id="2" name="Rectangle à coins arrondis 1"/>
          <p:cNvSpPr/>
          <p:nvPr/>
        </p:nvSpPr>
        <p:spPr>
          <a:xfrm>
            <a:off x="1587693" y="19892094"/>
            <a:ext cx="18486462" cy="3311600"/>
          </a:xfrm>
          <a:prstGeom prst="roundRect">
            <a:avLst>
              <a:gd name="adj" fmla="val 8054"/>
            </a:avLst>
          </a:prstGeom>
          <a:solidFill>
            <a:srgbClr val="E1EBF3"/>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E1EBF3"/>
              </a:solidFill>
            </a:endParaRPr>
          </a:p>
        </p:txBody>
      </p:sp>
      <p:grpSp>
        <p:nvGrpSpPr>
          <p:cNvPr id="21" name="Groupe 20"/>
          <p:cNvGrpSpPr/>
          <p:nvPr/>
        </p:nvGrpSpPr>
        <p:grpSpPr>
          <a:xfrm>
            <a:off x="1817291" y="20684182"/>
            <a:ext cx="2417115" cy="1584176"/>
            <a:chOff x="2480153" y="20940842"/>
            <a:chExt cx="2417115" cy="1584176"/>
          </a:xfrm>
        </p:grpSpPr>
        <p:sp>
          <p:nvSpPr>
            <p:cNvPr id="9" name="Rectangle à coins arrondis 8"/>
            <p:cNvSpPr/>
            <p:nvPr/>
          </p:nvSpPr>
          <p:spPr>
            <a:xfrm>
              <a:off x="2480153" y="20940842"/>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Baseline</a:t>
              </a:r>
              <a:endParaRPr lang="en-US" sz="3600" dirty="0"/>
            </a:p>
          </p:txBody>
        </p:sp>
        <p:sp>
          <p:nvSpPr>
            <p:cNvPr id="18" name="ZoneTexte 17"/>
            <p:cNvSpPr txBox="1"/>
            <p:nvPr/>
          </p:nvSpPr>
          <p:spPr bwMode="auto">
            <a:xfrm>
              <a:off x="3013926" y="21732930"/>
              <a:ext cx="1349567" cy="430887"/>
            </a:xfrm>
            <a:prstGeom prst="rect">
              <a:avLst/>
            </a:prstGeom>
          </p:spPr>
          <p:txBody>
            <a:bodyPr vert="horz" wrap="square" lIns="272556" tIns="0" rIns="0" bIns="0" rtlCol="0" anchor="b">
              <a:spAutoFit/>
            </a:bodyPr>
            <a:lstStyle/>
            <a:p>
              <a:pPr algn="ctr"/>
              <a:r>
                <a:rPr lang="en-US" sz="2800" b="1" dirty="0" smtClean="0"/>
                <a:t>Day 1</a:t>
              </a:r>
            </a:p>
          </p:txBody>
        </p:sp>
        <p:sp>
          <p:nvSpPr>
            <p:cNvPr id="19" name="ZoneTexte 18"/>
            <p:cNvSpPr txBox="1"/>
            <p:nvPr/>
          </p:nvSpPr>
          <p:spPr bwMode="auto">
            <a:xfrm>
              <a:off x="3076146" y="22094131"/>
              <a:ext cx="1392165" cy="430887"/>
            </a:xfrm>
            <a:prstGeom prst="rect">
              <a:avLst/>
            </a:prstGeom>
          </p:spPr>
          <p:txBody>
            <a:bodyPr vert="horz" wrap="square" lIns="0" tIns="0" rIns="0" bIns="0" rtlCol="0" anchor="b">
              <a:spAutoFit/>
            </a:bodyPr>
            <a:lstStyle/>
            <a:p>
              <a:pPr algn="ctr"/>
              <a:r>
                <a:rPr lang="en-US" sz="2800" dirty="0" smtClean="0"/>
                <a:t>GS1 </a:t>
              </a:r>
            </a:p>
          </p:txBody>
        </p:sp>
      </p:grpSp>
      <p:cxnSp>
        <p:nvCxnSpPr>
          <p:cNvPr id="28" name="Connecteur droit avec flèche 27"/>
          <p:cNvCxnSpPr/>
          <p:nvPr/>
        </p:nvCxnSpPr>
        <p:spPr>
          <a:xfrm flipV="1">
            <a:off x="2775656" y="22843380"/>
            <a:ext cx="16792465" cy="1042"/>
          </a:xfrm>
          <a:prstGeom prst="straightConnector1">
            <a:avLst/>
          </a:prstGeom>
          <a:ln w="92075">
            <a:solidFill>
              <a:srgbClr val="4E87B6"/>
            </a:solidFill>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105" name="Picture 3" descr="E:\SpaceFortress\Poster\POSTER\HighDef\tRNS_highdef.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94666" y="13083762"/>
            <a:ext cx="5902837" cy="2951419"/>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3" descr="E:\SpaceFortress\Poster\POSTER\HighDef\L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85032" y="24284582"/>
            <a:ext cx="8815395" cy="66115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SpaceFortress\Poster\POSTER\HighDef\R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2435" y="24335208"/>
            <a:ext cx="8815395" cy="6611546"/>
          </a:xfrm>
          <a:prstGeom prst="rect">
            <a:avLst/>
          </a:prstGeom>
          <a:noFill/>
          <a:extLst>
            <a:ext uri="{909E8E84-426E-40DD-AFC4-6F175D3DCCD1}">
              <a14:hiddenFill xmlns:a14="http://schemas.microsoft.com/office/drawing/2010/main">
                <a:solidFill>
                  <a:srgbClr val="FFFFFF"/>
                </a:solidFill>
              </a14:hiddenFill>
            </a:ext>
          </a:extLst>
        </p:spPr>
      </p:pic>
      <p:sp>
        <p:nvSpPr>
          <p:cNvPr id="113" name="Accolade ouvrante 112"/>
          <p:cNvSpPr/>
          <p:nvPr/>
        </p:nvSpPr>
        <p:spPr>
          <a:xfrm rot="16200000">
            <a:off x="10963393" y="25111578"/>
            <a:ext cx="396047" cy="13224039"/>
          </a:xfrm>
          <a:prstGeom prst="leftBrace">
            <a:avLst>
              <a:gd name="adj1" fmla="val 34422"/>
              <a:gd name="adj2" fmla="val 50000"/>
            </a:avLst>
          </a:prstGeom>
          <a:noFill/>
          <a:ln w="1016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4" name="Rectangle à coins arrondis 113"/>
          <p:cNvSpPr/>
          <p:nvPr/>
        </p:nvSpPr>
        <p:spPr>
          <a:xfrm>
            <a:off x="3756523" y="32421486"/>
            <a:ext cx="14809789" cy="1008112"/>
          </a:xfrm>
          <a:prstGeom prst="roundRect">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rPr>
              <a:t>No Group effect on Short Term nor Long Term ∆ Scores</a:t>
            </a:r>
            <a:endParaRPr lang="en-US" sz="4400" b="1" dirty="0">
              <a:solidFill>
                <a:schemeClr val="bg1"/>
              </a:solidFill>
            </a:endParaRPr>
          </a:p>
        </p:txBody>
      </p:sp>
      <p:sp>
        <p:nvSpPr>
          <p:cNvPr id="130" name="Rectangle à coins arrondis 129"/>
          <p:cNvSpPr/>
          <p:nvPr/>
        </p:nvSpPr>
        <p:spPr>
          <a:xfrm>
            <a:off x="20188983" y="32421486"/>
            <a:ext cx="8336057" cy="1008112"/>
          </a:xfrm>
          <a:prstGeom prst="roundRect">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rPr>
              <a:t>Group effect on </a:t>
            </a:r>
            <a:r>
              <a:rPr lang="en-US" sz="4400" b="1" dirty="0">
                <a:solidFill>
                  <a:schemeClr val="bg1"/>
                </a:solidFill>
              </a:rPr>
              <a:t>Retention ∆ Score </a:t>
            </a:r>
          </a:p>
        </p:txBody>
      </p:sp>
      <p:sp>
        <p:nvSpPr>
          <p:cNvPr id="115" name="ZoneTexte 114"/>
          <p:cNvSpPr txBox="1"/>
          <p:nvPr/>
        </p:nvSpPr>
        <p:spPr bwMode="auto">
          <a:xfrm>
            <a:off x="459797" y="40630398"/>
            <a:ext cx="29142665" cy="1846659"/>
          </a:xfrm>
          <a:prstGeom prst="rect">
            <a:avLst/>
          </a:prstGeom>
        </p:spPr>
        <p:txBody>
          <a:bodyPr vert="horz" wrap="square" lIns="272556" tIns="0" rIns="0" bIns="0" rtlCol="0" anchor="b">
            <a:spAutoFit/>
          </a:bodyPr>
          <a:lstStyle/>
          <a:p>
            <a:pPr marL="457200" indent="-457200" rtl="0">
              <a:buFont typeface="+mj-lt"/>
              <a:buAutoNum type="arabicPeriod"/>
            </a:pPr>
            <a:r>
              <a:rPr lang="en-US" sz="2400" dirty="0" err="1">
                <a:solidFill>
                  <a:srgbClr val="4E87B6"/>
                </a:solidFill>
              </a:rPr>
              <a:t>Fertonani</a:t>
            </a:r>
            <a:r>
              <a:rPr lang="en-US" sz="2400" dirty="0">
                <a:solidFill>
                  <a:srgbClr val="4E87B6"/>
                </a:solidFill>
              </a:rPr>
              <a:t>, A. &amp; </a:t>
            </a:r>
            <a:r>
              <a:rPr lang="en-US" sz="2400" dirty="0" err="1">
                <a:solidFill>
                  <a:srgbClr val="4E87B6"/>
                </a:solidFill>
              </a:rPr>
              <a:t>Miniussi</a:t>
            </a:r>
            <a:r>
              <a:rPr lang="en-US" sz="2400" dirty="0">
                <a:solidFill>
                  <a:srgbClr val="4E87B6"/>
                </a:solidFill>
              </a:rPr>
              <a:t>, C. Transcranial electrical stimulation: What we know and do not know about mechanisms. Neuroscientist 23, 109–123 (2017</a:t>
            </a:r>
            <a:r>
              <a:rPr lang="en-US" sz="2400" dirty="0" smtClean="0">
                <a:solidFill>
                  <a:srgbClr val="4E87B6"/>
                </a:solidFill>
              </a:rPr>
              <a:t>).</a:t>
            </a:r>
          </a:p>
          <a:p>
            <a:pPr marL="457200" indent="-457200">
              <a:buFont typeface="+mj-lt"/>
              <a:buAutoNum type="arabicPeriod"/>
            </a:pPr>
            <a:r>
              <a:rPr lang="en-US" sz="2400" dirty="0" err="1">
                <a:solidFill>
                  <a:srgbClr val="4E87B6"/>
                </a:solidFill>
              </a:rPr>
              <a:t>Mané</a:t>
            </a:r>
            <a:r>
              <a:rPr lang="en-US" sz="2400" dirty="0">
                <a:solidFill>
                  <a:srgbClr val="4E87B6"/>
                </a:solidFill>
              </a:rPr>
              <a:t>, A. &amp; </a:t>
            </a:r>
            <a:r>
              <a:rPr lang="en-US" sz="2400" dirty="0" err="1">
                <a:solidFill>
                  <a:srgbClr val="4E87B6"/>
                </a:solidFill>
              </a:rPr>
              <a:t>Donchin</a:t>
            </a:r>
            <a:r>
              <a:rPr lang="en-US" sz="2400" dirty="0">
                <a:solidFill>
                  <a:srgbClr val="4E87B6"/>
                </a:solidFill>
              </a:rPr>
              <a:t>, E. The space fortress game. </a:t>
            </a:r>
            <a:r>
              <a:rPr lang="en-US" sz="2400" dirty="0" err="1">
                <a:solidFill>
                  <a:srgbClr val="4E87B6"/>
                </a:solidFill>
              </a:rPr>
              <a:t>Acta</a:t>
            </a:r>
            <a:r>
              <a:rPr lang="en-US" sz="2400" dirty="0">
                <a:solidFill>
                  <a:srgbClr val="4E87B6"/>
                </a:solidFill>
              </a:rPr>
              <a:t> Physiol. (</a:t>
            </a:r>
            <a:r>
              <a:rPr lang="en-US" sz="2400" dirty="0" err="1">
                <a:solidFill>
                  <a:srgbClr val="4E87B6"/>
                </a:solidFill>
              </a:rPr>
              <a:t>Oxf</a:t>
            </a:r>
            <a:r>
              <a:rPr lang="en-US" sz="2400" dirty="0">
                <a:solidFill>
                  <a:srgbClr val="4E87B6"/>
                </a:solidFill>
              </a:rPr>
              <a:t>) 71, 17–22 (1989</a:t>
            </a:r>
            <a:r>
              <a:rPr lang="en-US" sz="2400" dirty="0" smtClean="0">
                <a:solidFill>
                  <a:srgbClr val="4E87B6"/>
                </a:solidFill>
              </a:rPr>
              <a:t>).</a:t>
            </a:r>
          </a:p>
          <a:p>
            <a:pPr marL="457200" indent="-457200" rtl="0" fontAlgn="base">
              <a:buFont typeface="+mj-lt"/>
              <a:buAutoNum type="arabicPeriod"/>
            </a:pPr>
            <a:r>
              <a:rPr lang="en-US" sz="2400" dirty="0" err="1">
                <a:solidFill>
                  <a:srgbClr val="4E87B6"/>
                </a:solidFill>
              </a:rPr>
              <a:t>Kaller</a:t>
            </a:r>
            <a:r>
              <a:rPr lang="en-US" sz="2400" dirty="0">
                <a:solidFill>
                  <a:srgbClr val="4E87B6"/>
                </a:solidFill>
              </a:rPr>
              <a:t>, C. P., Rahm, B., </a:t>
            </a:r>
            <a:r>
              <a:rPr lang="en-US" sz="2400" dirty="0" err="1">
                <a:solidFill>
                  <a:srgbClr val="4E87B6"/>
                </a:solidFill>
              </a:rPr>
              <a:t>Spreer</a:t>
            </a:r>
            <a:r>
              <a:rPr lang="en-US" sz="2400" dirty="0">
                <a:solidFill>
                  <a:srgbClr val="4E87B6"/>
                </a:solidFill>
              </a:rPr>
              <a:t>, J., </a:t>
            </a:r>
            <a:r>
              <a:rPr lang="en-US" sz="2400" dirty="0" err="1">
                <a:solidFill>
                  <a:srgbClr val="4E87B6"/>
                </a:solidFill>
              </a:rPr>
              <a:t>Weiller</a:t>
            </a:r>
            <a:r>
              <a:rPr lang="en-US" sz="2400" dirty="0">
                <a:solidFill>
                  <a:srgbClr val="4E87B6"/>
                </a:solidFill>
              </a:rPr>
              <a:t>, C. &amp; </a:t>
            </a:r>
            <a:r>
              <a:rPr lang="en-US" sz="2400" dirty="0" err="1">
                <a:solidFill>
                  <a:srgbClr val="4E87B6"/>
                </a:solidFill>
              </a:rPr>
              <a:t>Unterrainer</a:t>
            </a:r>
            <a:r>
              <a:rPr lang="en-US" sz="2400" dirty="0">
                <a:solidFill>
                  <a:srgbClr val="4E87B6"/>
                </a:solidFill>
              </a:rPr>
              <a:t>, J. M. Dissociable contributions of left and right dorsolateral prefrontal cortex in planning. </a:t>
            </a:r>
            <a:r>
              <a:rPr lang="en-US" sz="2400" dirty="0" err="1">
                <a:solidFill>
                  <a:srgbClr val="4E87B6"/>
                </a:solidFill>
              </a:rPr>
              <a:t>Cereb</a:t>
            </a:r>
            <a:r>
              <a:rPr lang="en-US" sz="2400" dirty="0">
                <a:solidFill>
                  <a:srgbClr val="4E87B6"/>
                </a:solidFill>
              </a:rPr>
              <a:t>. Cortex 21, 307–317 (2011).</a:t>
            </a:r>
          </a:p>
          <a:p>
            <a:pPr marL="457200" indent="-457200" rtl="0" fontAlgn="base">
              <a:buFont typeface="+mj-lt"/>
              <a:buAutoNum type="arabicPeriod"/>
            </a:pPr>
            <a:r>
              <a:rPr lang="en-US" sz="2400" dirty="0" smtClean="0">
                <a:solidFill>
                  <a:srgbClr val="4E87B6"/>
                </a:solidFill>
              </a:rPr>
              <a:t>Snowball</a:t>
            </a:r>
            <a:r>
              <a:rPr lang="en-US" sz="2400" dirty="0">
                <a:solidFill>
                  <a:srgbClr val="4E87B6"/>
                </a:solidFill>
              </a:rPr>
              <a:t>, A. </a:t>
            </a:r>
            <a:r>
              <a:rPr lang="en-US" sz="2400" i="1" dirty="0">
                <a:solidFill>
                  <a:srgbClr val="4E87B6"/>
                </a:solidFill>
              </a:rPr>
              <a:t>et al.</a:t>
            </a:r>
            <a:r>
              <a:rPr lang="en-US" sz="2400" dirty="0">
                <a:solidFill>
                  <a:srgbClr val="4E87B6"/>
                </a:solidFill>
              </a:rPr>
              <a:t> Long-term enhancement of brain function and cognition using cognitive training and brain stimulation. </a:t>
            </a:r>
            <a:r>
              <a:rPr lang="en-US" sz="2400" i="1" dirty="0" err="1">
                <a:solidFill>
                  <a:srgbClr val="4E87B6"/>
                </a:solidFill>
              </a:rPr>
              <a:t>Curr</a:t>
            </a:r>
            <a:r>
              <a:rPr lang="en-US" sz="2400" i="1" dirty="0">
                <a:solidFill>
                  <a:srgbClr val="4E87B6"/>
                </a:solidFill>
              </a:rPr>
              <a:t>. Biol.</a:t>
            </a:r>
            <a:r>
              <a:rPr lang="en-US" sz="2400" dirty="0">
                <a:solidFill>
                  <a:srgbClr val="4E87B6"/>
                </a:solidFill>
              </a:rPr>
              <a:t> </a:t>
            </a:r>
            <a:r>
              <a:rPr lang="en-US" sz="2400" b="1" dirty="0">
                <a:solidFill>
                  <a:srgbClr val="4E87B6"/>
                </a:solidFill>
              </a:rPr>
              <a:t>23</a:t>
            </a:r>
            <a:r>
              <a:rPr lang="en-US" sz="2400" dirty="0">
                <a:solidFill>
                  <a:srgbClr val="4E87B6"/>
                </a:solidFill>
              </a:rPr>
              <a:t>, 987–992 (2013</a:t>
            </a:r>
            <a:r>
              <a:rPr lang="en-US" sz="2400" dirty="0" smtClean="0">
                <a:solidFill>
                  <a:srgbClr val="4E87B6"/>
                </a:solidFill>
              </a:rPr>
              <a:t>).</a:t>
            </a:r>
          </a:p>
          <a:p>
            <a:pPr marL="457200" indent="-457200" rtl="0" fontAlgn="base">
              <a:buFont typeface="+mj-lt"/>
              <a:buAutoNum type="arabicPeriod"/>
            </a:pPr>
            <a:r>
              <a:rPr lang="en-US" sz="2400" dirty="0" err="1">
                <a:solidFill>
                  <a:srgbClr val="4E87B6"/>
                </a:solidFill>
              </a:rPr>
              <a:t>Hebb</a:t>
            </a:r>
            <a:r>
              <a:rPr lang="en-US" sz="2400" dirty="0">
                <a:solidFill>
                  <a:srgbClr val="4E87B6"/>
                </a:solidFill>
              </a:rPr>
              <a:t>, D.O. (2002). The Organization of Behavior: A Neuropsychological Theory (1st ed.). Psychology Press</a:t>
            </a:r>
            <a:r>
              <a:rPr lang="en-US" sz="2400" dirty="0" smtClean="0">
                <a:solidFill>
                  <a:srgbClr val="4E87B6"/>
                </a:solidFill>
              </a:rPr>
              <a:t>.</a:t>
            </a:r>
            <a:endParaRPr lang="en-US" sz="2400" dirty="0">
              <a:solidFill>
                <a:srgbClr val="4E87B6"/>
              </a:solidFill>
            </a:endParaRPr>
          </a:p>
        </p:txBody>
      </p:sp>
      <p:pic>
        <p:nvPicPr>
          <p:cNvPr id="138"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1706604" y="20193943"/>
            <a:ext cx="377585" cy="89804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e 30"/>
          <p:cNvGrpSpPr/>
          <p:nvPr/>
        </p:nvGrpSpPr>
        <p:grpSpPr>
          <a:xfrm>
            <a:off x="4775840" y="20077339"/>
            <a:ext cx="8738420" cy="2407042"/>
            <a:chOff x="4775840" y="20060889"/>
            <a:chExt cx="8738420" cy="2407042"/>
          </a:xfrm>
        </p:grpSpPr>
        <p:sp>
          <p:nvSpPr>
            <p:cNvPr id="62" name="Rectangle à coins arrondis 61"/>
            <p:cNvSpPr/>
            <p:nvPr/>
          </p:nvSpPr>
          <p:spPr>
            <a:xfrm>
              <a:off x="4775840" y="20092828"/>
              <a:ext cx="8738420" cy="2375103"/>
            </a:xfrm>
            <a:prstGeom prst="roundRect">
              <a:avLst/>
            </a:prstGeom>
            <a:solidFill>
              <a:srgbClr val="B8CF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dirty="0"/>
            </a:p>
          </p:txBody>
        </p:sp>
        <p:grpSp>
          <p:nvGrpSpPr>
            <p:cNvPr id="10" name="Groupe 9"/>
            <p:cNvGrpSpPr/>
            <p:nvPr/>
          </p:nvGrpSpPr>
          <p:grpSpPr>
            <a:xfrm>
              <a:off x="4989082" y="20670208"/>
              <a:ext cx="8311937" cy="717603"/>
              <a:chOff x="5747930" y="22022678"/>
              <a:chExt cx="8311937" cy="717603"/>
            </a:xfrm>
          </p:grpSpPr>
          <p:sp>
            <p:nvSpPr>
              <p:cNvPr id="56" name="Rectangle à coins arrondis 55"/>
              <p:cNvSpPr/>
              <p:nvPr/>
            </p:nvSpPr>
            <p:spPr>
              <a:xfrm>
                <a:off x="8695341" y="22022678"/>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Training 2</a:t>
                </a:r>
                <a:endParaRPr lang="en-US" sz="3600" dirty="0"/>
              </a:p>
            </p:txBody>
          </p:sp>
          <p:sp>
            <p:nvSpPr>
              <p:cNvPr id="57" name="Rectangle à coins arrondis 56"/>
              <p:cNvSpPr/>
              <p:nvPr/>
            </p:nvSpPr>
            <p:spPr>
              <a:xfrm>
                <a:off x="11642752" y="22022678"/>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Training 3</a:t>
                </a:r>
                <a:endParaRPr lang="en-US" sz="3600" dirty="0"/>
              </a:p>
            </p:txBody>
          </p:sp>
          <p:sp>
            <p:nvSpPr>
              <p:cNvPr id="55" name="Rectangle à coins arrondis 54"/>
              <p:cNvSpPr/>
              <p:nvPr/>
            </p:nvSpPr>
            <p:spPr>
              <a:xfrm>
                <a:off x="5747930" y="22022678"/>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Training 1</a:t>
                </a:r>
                <a:endParaRPr lang="en-US" sz="3600" dirty="0"/>
              </a:p>
            </p:txBody>
          </p:sp>
        </p:grpSp>
        <p:sp>
          <p:nvSpPr>
            <p:cNvPr id="13" name="ZoneTexte 12"/>
            <p:cNvSpPr txBox="1"/>
            <p:nvPr/>
          </p:nvSpPr>
          <p:spPr bwMode="auto">
            <a:xfrm>
              <a:off x="4775840" y="20060889"/>
              <a:ext cx="8738420" cy="461665"/>
            </a:xfrm>
            <a:prstGeom prst="rect">
              <a:avLst/>
            </a:prstGeom>
          </p:spPr>
          <p:txBody>
            <a:bodyPr vert="horz" wrap="square" lIns="0" tIns="0" rIns="0" bIns="0" rtlCol="0" anchor="b">
              <a:spAutoFit/>
            </a:bodyPr>
            <a:lstStyle/>
            <a:p>
              <a:pPr algn="ctr"/>
              <a:r>
                <a:rPr lang="en-US" sz="3000" dirty="0" smtClean="0"/>
                <a:t>Stimulation /  Training</a:t>
              </a:r>
            </a:p>
          </p:txBody>
        </p:sp>
        <p:sp>
          <p:nvSpPr>
            <p:cNvPr id="64" name="ZoneTexte 63"/>
            <p:cNvSpPr txBox="1"/>
            <p:nvPr/>
          </p:nvSpPr>
          <p:spPr bwMode="auto">
            <a:xfrm>
              <a:off x="4998469" y="21459819"/>
              <a:ext cx="2407728" cy="430887"/>
            </a:xfrm>
            <a:prstGeom prst="rect">
              <a:avLst/>
            </a:prstGeom>
          </p:spPr>
          <p:txBody>
            <a:bodyPr vert="horz" wrap="square" lIns="0" tIns="0" rIns="0" bIns="0" rtlCol="0" anchor="b">
              <a:spAutoFit/>
            </a:bodyPr>
            <a:lstStyle/>
            <a:p>
              <a:pPr algn="ctr"/>
              <a:r>
                <a:rPr lang="en-US" sz="2800" b="1" dirty="0" smtClean="0"/>
                <a:t>Day 2</a:t>
              </a:r>
            </a:p>
          </p:txBody>
        </p:sp>
        <p:sp>
          <p:nvSpPr>
            <p:cNvPr id="65" name="ZoneTexte 64"/>
            <p:cNvSpPr txBox="1"/>
            <p:nvPr/>
          </p:nvSpPr>
          <p:spPr bwMode="auto">
            <a:xfrm>
              <a:off x="7936494" y="21459819"/>
              <a:ext cx="2417114" cy="430887"/>
            </a:xfrm>
            <a:prstGeom prst="rect">
              <a:avLst/>
            </a:prstGeom>
          </p:spPr>
          <p:txBody>
            <a:bodyPr vert="horz" wrap="square" lIns="0" tIns="0" rIns="0" bIns="0" rtlCol="0" anchor="b">
              <a:spAutoFit/>
            </a:bodyPr>
            <a:lstStyle/>
            <a:p>
              <a:pPr algn="ctr"/>
              <a:r>
                <a:rPr lang="en-US" sz="2800" b="1" dirty="0" smtClean="0"/>
                <a:t>Day 3</a:t>
              </a:r>
            </a:p>
          </p:txBody>
        </p:sp>
        <p:sp>
          <p:nvSpPr>
            <p:cNvPr id="66" name="ZoneTexte 65"/>
            <p:cNvSpPr txBox="1"/>
            <p:nvPr/>
          </p:nvSpPr>
          <p:spPr bwMode="auto">
            <a:xfrm>
              <a:off x="10883905" y="21459819"/>
              <a:ext cx="2417114" cy="430887"/>
            </a:xfrm>
            <a:prstGeom prst="rect">
              <a:avLst/>
            </a:prstGeom>
          </p:spPr>
          <p:txBody>
            <a:bodyPr vert="horz" wrap="square" lIns="0" tIns="0" rIns="0" bIns="0" rtlCol="0" anchor="b">
              <a:spAutoFit/>
            </a:bodyPr>
            <a:lstStyle/>
            <a:p>
              <a:pPr algn="ctr"/>
              <a:r>
                <a:rPr lang="en-US" sz="2800" b="1" dirty="0" smtClean="0"/>
                <a:t>Day 4</a:t>
              </a:r>
            </a:p>
          </p:txBody>
        </p:sp>
        <p:grpSp>
          <p:nvGrpSpPr>
            <p:cNvPr id="20" name="Groupe 19"/>
            <p:cNvGrpSpPr/>
            <p:nvPr/>
          </p:nvGrpSpPr>
          <p:grpSpPr>
            <a:xfrm>
              <a:off x="4998469" y="21821020"/>
              <a:ext cx="2407729" cy="430887"/>
              <a:chOff x="5661330" y="22641955"/>
              <a:chExt cx="2407729" cy="430887"/>
            </a:xfrm>
          </p:grpSpPr>
          <p:sp>
            <p:nvSpPr>
              <p:cNvPr id="72" name="ZoneTexte 71"/>
              <p:cNvSpPr txBox="1"/>
              <p:nvPr/>
            </p:nvSpPr>
            <p:spPr bwMode="auto">
              <a:xfrm>
                <a:off x="5661330" y="22641955"/>
                <a:ext cx="1199170" cy="430887"/>
              </a:xfrm>
              <a:prstGeom prst="rect">
                <a:avLst/>
              </a:prstGeom>
            </p:spPr>
            <p:txBody>
              <a:bodyPr vert="horz" wrap="square" lIns="0" tIns="0" rIns="0" bIns="0" rtlCol="0" anchor="b">
                <a:spAutoFit/>
              </a:bodyPr>
              <a:lstStyle/>
              <a:p>
                <a:pPr algn="ctr"/>
                <a:r>
                  <a:rPr lang="en-US" sz="2800" dirty="0" smtClean="0"/>
                  <a:t>GS2 </a:t>
                </a:r>
              </a:p>
            </p:txBody>
          </p:sp>
          <p:sp>
            <p:nvSpPr>
              <p:cNvPr id="73" name="ZoneTexte 72"/>
              <p:cNvSpPr txBox="1"/>
              <p:nvPr/>
            </p:nvSpPr>
            <p:spPr bwMode="auto">
              <a:xfrm>
                <a:off x="6865195" y="22641955"/>
                <a:ext cx="1203864" cy="430887"/>
              </a:xfrm>
              <a:prstGeom prst="rect">
                <a:avLst/>
              </a:prstGeom>
            </p:spPr>
            <p:txBody>
              <a:bodyPr vert="horz" wrap="square" lIns="0" tIns="0" rIns="0" bIns="0" rtlCol="0" anchor="b">
                <a:spAutoFit/>
              </a:bodyPr>
              <a:lstStyle/>
              <a:p>
                <a:pPr algn="ctr"/>
                <a:r>
                  <a:rPr lang="en-US" sz="2800" dirty="0" smtClean="0"/>
                  <a:t>GS3 </a:t>
                </a:r>
              </a:p>
            </p:txBody>
          </p:sp>
        </p:grpSp>
        <p:grpSp>
          <p:nvGrpSpPr>
            <p:cNvPr id="88" name="Groupe 87"/>
            <p:cNvGrpSpPr/>
            <p:nvPr/>
          </p:nvGrpSpPr>
          <p:grpSpPr>
            <a:xfrm>
              <a:off x="7936493" y="21821020"/>
              <a:ext cx="2407729" cy="430887"/>
              <a:chOff x="5661330" y="22641955"/>
              <a:chExt cx="2407729" cy="430887"/>
            </a:xfrm>
          </p:grpSpPr>
          <p:sp>
            <p:nvSpPr>
              <p:cNvPr id="89" name="ZoneTexte 88"/>
              <p:cNvSpPr txBox="1"/>
              <p:nvPr/>
            </p:nvSpPr>
            <p:spPr bwMode="auto">
              <a:xfrm>
                <a:off x="5661330" y="22641955"/>
                <a:ext cx="1199170" cy="430887"/>
              </a:xfrm>
              <a:prstGeom prst="rect">
                <a:avLst/>
              </a:prstGeom>
            </p:spPr>
            <p:txBody>
              <a:bodyPr vert="horz" wrap="square" lIns="0" tIns="0" rIns="0" bIns="0" rtlCol="0" anchor="b">
                <a:spAutoFit/>
              </a:bodyPr>
              <a:lstStyle/>
              <a:p>
                <a:pPr algn="ctr"/>
                <a:r>
                  <a:rPr lang="en-US" sz="2800" dirty="0" smtClean="0"/>
                  <a:t>GS4 </a:t>
                </a:r>
              </a:p>
            </p:txBody>
          </p:sp>
          <p:sp>
            <p:nvSpPr>
              <p:cNvPr id="90" name="ZoneTexte 89"/>
              <p:cNvSpPr txBox="1"/>
              <p:nvPr/>
            </p:nvSpPr>
            <p:spPr bwMode="auto">
              <a:xfrm>
                <a:off x="6865195" y="22641955"/>
                <a:ext cx="1203864" cy="430887"/>
              </a:xfrm>
              <a:prstGeom prst="rect">
                <a:avLst/>
              </a:prstGeom>
            </p:spPr>
            <p:txBody>
              <a:bodyPr vert="horz" wrap="square" lIns="0" tIns="0" rIns="0" bIns="0" rtlCol="0" anchor="b">
                <a:spAutoFit/>
              </a:bodyPr>
              <a:lstStyle/>
              <a:p>
                <a:pPr algn="ctr"/>
                <a:r>
                  <a:rPr lang="en-US" sz="2800" dirty="0" smtClean="0"/>
                  <a:t>GS5 </a:t>
                </a:r>
              </a:p>
            </p:txBody>
          </p:sp>
        </p:grpSp>
        <p:grpSp>
          <p:nvGrpSpPr>
            <p:cNvPr id="97" name="Groupe 96"/>
            <p:cNvGrpSpPr/>
            <p:nvPr/>
          </p:nvGrpSpPr>
          <p:grpSpPr>
            <a:xfrm>
              <a:off x="10922023" y="21821020"/>
              <a:ext cx="2407729" cy="430887"/>
              <a:chOff x="5661330" y="22641955"/>
              <a:chExt cx="2407729" cy="430887"/>
            </a:xfrm>
          </p:grpSpPr>
          <p:sp>
            <p:nvSpPr>
              <p:cNvPr id="98" name="ZoneTexte 97"/>
              <p:cNvSpPr txBox="1"/>
              <p:nvPr/>
            </p:nvSpPr>
            <p:spPr bwMode="auto">
              <a:xfrm>
                <a:off x="5661330" y="22641955"/>
                <a:ext cx="1199170" cy="430887"/>
              </a:xfrm>
              <a:prstGeom prst="rect">
                <a:avLst/>
              </a:prstGeom>
            </p:spPr>
            <p:txBody>
              <a:bodyPr vert="horz" wrap="square" lIns="0" tIns="0" rIns="0" bIns="0" rtlCol="0" anchor="b">
                <a:spAutoFit/>
              </a:bodyPr>
              <a:lstStyle/>
              <a:p>
                <a:pPr algn="ctr"/>
                <a:r>
                  <a:rPr lang="en-US" sz="2800" dirty="0" smtClean="0"/>
                  <a:t>GS6 </a:t>
                </a:r>
              </a:p>
            </p:txBody>
          </p:sp>
          <p:sp>
            <p:nvSpPr>
              <p:cNvPr id="99" name="ZoneTexte 98"/>
              <p:cNvSpPr txBox="1"/>
              <p:nvPr/>
            </p:nvSpPr>
            <p:spPr bwMode="auto">
              <a:xfrm>
                <a:off x="6865195" y="22641955"/>
                <a:ext cx="1203864" cy="430887"/>
              </a:xfrm>
              <a:prstGeom prst="rect">
                <a:avLst/>
              </a:prstGeom>
            </p:spPr>
            <p:txBody>
              <a:bodyPr vert="horz" wrap="square" lIns="0" tIns="0" rIns="0" bIns="0" rtlCol="0" anchor="b">
                <a:spAutoFit/>
              </a:bodyPr>
              <a:lstStyle/>
              <a:p>
                <a:pPr algn="ctr"/>
                <a:r>
                  <a:rPr lang="en-US" sz="2800" dirty="0" smtClean="0"/>
                  <a:t>GS7 </a:t>
                </a:r>
              </a:p>
            </p:txBody>
          </p:sp>
        </p:grpSp>
        <p:pic>
          <p:nvPicPr>
            <p:cNvPr id="1041"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4885990" y="20231811"/>
              <a:ext cx="377585" cy="89804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7747700" y="20231811"/>
              <a:ext cx="377585" cy="89804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10733230" y="20231811"/>
              <a:ext cx="377585" cy="898040"/>
            </a:xfrm>
            <a:prstGeom prst="rect">
              <a:avLst/>
            </a:prstGeom>
            <a:noFill/>
            <a:extLst>
              <a:ext uri="{909E8E84-426E-40DD-AFC4-6F175D3DCCD1}">
                <a14:hiddenFill xmlns:a14="http://schemas.microsoft.com/office/drawing/2010/main">
                  <a:solidFill>
                    <a:srgbClr val="FFFFFF"/>
                  </a:solidFill>
                </a14:hiddenFill>
              </a:ext>
            </a:extLst>
          </p:spPr>
        </p:pic>
      </p:grpSp>
      <p:pic>
        <p:nvPicPr>
          <p:cNvPr id="143"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653218">
            <a:off x="28351091" y="30004550"/>
            <a:ext cx="214296" cy="50967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E:\POWERBRAIN\Manip\App\SpaceFortress_markers\src\resources\gfx\plasmabluesmal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344597">
            <a:off x="28173790" y="29797117"/>
            <a:ext cx="45719" cy="10058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9" descr="E:\POWERBRAIN\Manip\App\SpaceFortress_markers\src\resources\gfx\plasmabluesmal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344597">
            <a:off x="27957766" y="29472662"/>
            <a:ext cx="45719" cy="100585"/>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9" descr="E:\POWERBRAIN\Manip\App\SpaceFortress_markers\src\resources\gfx\plasmabluesmal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344597">
            <a:off x="27767321" y="29184630"/>
            <a:ext cx="45719" cy="100585"/>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e 1053"/>
          <p:cNvGrpSpPr/>
          <p:nvPr/>
        </p:nvGrpSpPr>
        <p:grpSpPr>
          <a:xfrm>
            <a:off x="14390014" y="14092065"/>
            <a:ext cx="5127358" cy="2234110"/>
            <a:chOff x="9598422" y="13771710"/>
            <a:chExt cx="5541566" cy="2375968"/>
          </a:xfrm>
        </p:grpSpPr>
        <p:sp>
          <p:nvSpPr>
            <p:cNvPr id="151" name="Rectangle à coins arrondis 150"/>
            <p:cNvSpPr/>
            <p:nvPr/>
          </p:nvSpPr>
          <p:spPr>
            <a:xfrm>
              <a:off x="9598422" y="13771710"/>
              <a:ext cx="5532040" cy="719788"/>
            </a:xfrm>
            <a:prstGeom prst="roundRect">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40 Healthy Participants </a:t>
              </a:r>
              <a:endParaRPr lang="en-US" sz="3600" b="1" dirty="0"/>
            </a:p>
          </p:txBody>
        </p:sp>
        <p:sp>
          <p:nvSpPr>
            <p:cNvPr id="152" name="Rectangle à coins arrondis 151"/>
            <p:cNvSpPr/>
            <p:nvPr/>
          </p:nvSpPr>
          <p:spPr>
            <a:xfrm>
              <a:off x="9598422" y="15427890"/>
              <a:ext cx="2253453" cy="719788"/>
            </a:xfrm>
            <a:prstGeom prst="roundRect">
              <a:avLst/>
            </a:prstGeom>
            <a:solidFill>
              <a:srgbClr val="CB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STIM</a:t>
              </a:r>
              <a:endParaRPr lang="en-US" sz="3600" b="1" dirty="0"/>
            </a:p>
          </p:txBody>
        </p:sp>
        <p:sp>
          <p:nvSpPr>
            <p:cNvPr id="153" name="Rectangle à coins arrondis 152"/>
            <p:cNvSpPr/>
            <p:nvPr/>
          </p:nvSpPr>
          <p:spPr>
            <a:xfrm>
              <a:off x="12886535" y="15427890"/>
              <a:ext cx="2253453" cy="719788"/>
            </a:xfrm>
            <a:prstGeom prst="roundRect">
              <a:avLst/>
            </a:prstGeom>
            <a:solidFill>
              <a:srgbClr val="99C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SHAM</a:t>
              </a:r>
              <a:endParaRPr lang="en-US" sz="3600" b="1" dirty="0"/>
            </a:p>
          </p:txBody>
        </p:sp>
        <p:cxnSp>
          <p:nvCxnSpPr>
            <p:cNvPr id="122" name="Connecteur en angle 121"/>
            <p:cNvCxnSpPr>
              <a:endCxn id="153" idx="0"/>
            </p:cNvCxnSpPr>
            <p:nvPr/>
          </p:nvCxnSpPr>
          <p:spPr>
            <a:xfrm>
              <a:off x="12364442" y="14924778"/>
              <a:ext cx="1648820" cy="503112"/>
            </a:xfrm>
            <a:prstGeom prst="bentConnector2">
              <a:avLst/>
            </a:prstGeom>
            <a:ln w="28575">
              <a:solidFill>
                <a:srgbClr val="4E87B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3" name="Connecteur en angle 162"/>
            <p:cNvCxnSpPr>
              <a:endCxn id="152" idx="0"/>
            </p:cNvCxnSpPr>
            <p:nvPr/>
          </p:nvCxnSpPr>
          <p:spPr>
            <a:xfrm rot="10800000" flipV="1">
              <a:off x="10725150" y="14924778"/>
              <a:ext cx="1639295" cy="503112"/>
            </a:xfrm>
            <a:prstGeom prst="bentConnector2">
              <a:avLst/>
            </a:prstGeom>
            <a:ln w="28575">
              <a:solidFill>
                <a:srgbClr val="4E87B6"/>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53" name="ZoneTexte 1052"/>
            <p:cNvSpPr txBox="1"/>
            <p:nvPr/>
          </p:nvSpPr>
          <p:spPr bwMode="auto">
            <a:xfrm>
              <a:off x="10725148" y="14513138"/>
              <a:ext cx="3288113" cy="430887"/>
            </a:xfrm>
            <a:prstGeom prst="rect">
              <a:avLst/>
            </a:prstGeom>
          </p:spPr>
          <p:txBody>
            <a:bodyPr vert="horz" wrap="square" lIns="0" tIns="0" rIns="0" bIns="0" rtlCol="0" anchor="b">
              <a:spAutoFit/>
            </a:bodyPr>
            <a:lstStyle/>
            <a:p>
              <a:pPr algn="ctr"/>
              <a:r>
                <a:rPr lang="en-US" sz="2800" dirty="0" smtClean="0">
                  <a:solidFill>
                    <a:srgbClr val="4E87B6"/>
                  </a:solidFill>
                </a:rPr>
                <a:t>randomly assigned</a:t>
              </a:r>
            </a:p>
          </p:txBody>
        </p:sp>
      </p:grpSp>
      <p:grpSp>
        <p:nvGrpSpPr>
          <p:cNvPr id="46" name="Groupe 45"/>
          <p:cNvGrpSpPr/>
          <p:nvPr/>
        </p:nvGrpSpPr>
        <p:grpSpPr>
          <a:xfrm>
            <a:off x="9273976" y="14282308"/>
            <a:ext cx="3282452" cy="5367171"/>
            <a:chOff x="9445369" y="13708698"/>
            <a:chExt cx="3282452" cy="5367171"/>
          </a:xfrm>
        </p:grpSpPr>
        <p:sp>
          <p:nvSpPr>
            <p:cNvPr id="1055" name="Rectangle à coins arrondis 1054"/>
            <p:cNvSpPr/>
            <p:nvPr/>
          </p:nvSpPr>
          <p:spPr>
            <a:xfrm>
              <a:off x="9445369" y="13708698"/>
              <a:ext cx="3282451" cy="5367171"/>
            </a:xfrm>
            <a:prstGeom prst="roundRect">
              <a:avLst>
                <a:gd name="adj" fmla="val 6954"/>
              </a:avLst>
            </a:prstGeom>
            <a:solidFill>
              <a:srgbClr val="E1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dirty="0">
                <a:solidFill>
                  <a:schemeClr val="tx1"/>
                </a:solidFill>
              </a:endParaRPr>
            </a:p>
          </p:txBody>
        </p:sp>
        <p:grpSp>
          <p:nvGrpSpPr>
            <p:cNvPr id="1057" name="Groupe 1056"/>
            <p:cNvGrpSpPr/>
            <p:nvPr/>
          </p:nvGrpSpPr>
          <p:grpSpPr>
            <a:xfrm>
              <a:off x="9897771" y="15061334"/>
              <a:ext cx="2377647" cy="3657502"/>
              <a:chOff x="9310460" y="12000057"/>
              <a:chExt cx="2377647" cy="3657502"/>
            </a:xfrm>
          </p:grpSpPr>
          <p:sp>
            <p:nvSpPr>
              <p:cNvPr id="178" name="Rectangle à coins arrondis 177"/>
              <p:cNvSpPr/>
              <p:nvPr/>
            </p:nvSpPr>
            <p:spPr>
              <a:xfrm>
                <a:off x="9310460" y="12000057"/>
                <a:ext cx="2377647" cy="781232"/>
              </a:xfrm>
              <a:prstGeom prst="roundRect">
                <a:avLst>
                  <a:gd name="adj" fmla="val 6070"/>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Fortress Score</a:t>
                </a:r>
                <a:endParaRPr lang="en-US" sz="2800" dirty="0">
                  <a:solidFill>
                    <a:schemeClr val="tx1"/>
                  </a:solidFill>
                </a:endParaRPr>
              </a:p>
            </p:txBody>
          </p:sp>
          <p:sp>
            <p:nvSpPr>
              <p:cNvPr id="181" name="Rectangle à coins arrondis 180"/>
              <p:cNvSpPr/>
              <p:nvPr/>
            </p:nvSpPr>
            <p:spPr>
              <a:xfrm>
                <a:off x="9310460" y="12958814"/>
                <a:ext cx="2377647" cy="781232"/>
              </a:xfrm>
              <a:prstGeom prst="roundRect">
                <a:avLst>
                  <a:gd name="adj" fmla="val 6070"/>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Flight Score</a:t>
                </a:r>
                <a:endParaRPr lang="en-US" sz="2800" dirty="0">
                  <a:solidFill>
                    <a:schemeClr val="tx1"/>
                  </a:solidFill>
                </a:endParaRPr>
              </a:p>
            </p:txBody>
          </p:sp>
          <p:sp>
            <p:nvSpPr>
              <p:cNvPr id="182" name="Rectangle à coins arrondis 181"/>
              <p:cNvSpPr/>
              <p:nvPr/>
            </p:nvSpPr>
            <p:spPr>
              <a:xfrm>
                <a:off x="9310460" y="14876327"/>
                <a:ext cx="2377647" cy="781232"/>
              </a:xfrm>
              <a:prstGeom prst="roundRect">
                <a:avLst>
                  <a:gd name="adj" fmla="val 6070"/>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Bonus Score</a:t>
                </a:r>
                <a:endParaRPr lang="en-US" sz="2800" dirty="0">
                  <a:solidFill>
                    <a:schemeClr val="tx1"/>
                  </a:solidFill>
                </a:endParaRPr>
              </a:p>
            </p:txBody>
          </p:sp>
          <p:sp>
            <p:nvSpPr>
              <p:cNvPr id="183" name="Rectangle à coins arrondis 182"/>
              <p:cNvSpPr/>
              <p:nvPr/>
            </p:nvSpPr>
            <p:spPr>
              <a:xfrm>
                <a:off x="9310460" y="13917571"/>
                <a:ext cx="2377647" cy="781232"/>
              </a:xfrm>
              <a:prstGeom prst="roundRect">
                <a:avLst>
                  <a:gd name="adj" fmla="val 6070"/>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Mine Score</a:t>
                </a:r>
                <a:endParaRPr lang="en-US" sz="2800" dirty="0">
                  <a:solidFill>
                    <a:schemeClr val="tx1"/>
                  </a:solidFill>
                </a:endParaRPr>
              </a:p>
            </p:txBody>
          </p:sp>
        </p:grpSp>
        <p:sp>
          <p:nvSpPr>
            <p:cNvPr id="1056" name="ZoneTexte 1055"/>
            <p:cNvSpPr txBox="1"/>
            <p:nvPr/>
          </p:nvSpPr>
          <p:spPr bwMode="auto">
            <a:xfrm>
              <a:off x="9445369" y="13866087"/>
              <a:ext cx="3282452" cy="553998"/>
            </a:xfrm>
            <a:prstGeom prst="rect">
              <a:avLst/>
            </a:prstGeom>
          </p:spPr>
          <p:txBody>
            <a:bodyPr vert="horz" wrap="square" lIns="272556" tIns="0" rIns="0" bIns="0" rtlCol="0" anchor="b">
              <a:spAutoFit/>
            </a:bodyPr>
            <a:lstStyle/>
            <a:p>
              <a:pPr algn="ctr"/>
              <a:r>
                <a:rPr lang="en-US" sz="3600" b="1" dirty="0" smtClean="0"/>
                <a:t>Total Score</a:t>
              </a:r>
            </a:p>
          </p:txBody>
        </p:sp>
        <p:sp>
          <p:nvSpPr>
            <p:cNvPr id="17" name="ZoneTexte 16"/>
            <p:cNvSpPr txBox="1"/>
            <p:nvPr/>
          </p:nvSpPr>
          <p:spPr bwMode="auto">
            <a:xfrm>
              <a:off x="9445370" y="14474203"/>
              <a:ext cx="3253686" cy="307777"/>
            </a:xfrm>
            <a:prstGeom prst="rect">
              <a:avLst/>
            </a:prstGeom>
          </p:spPr>
          <p:txBody>
            <a:bodyPr vert="horz" wrap="square" lIns="272556" tIns="0" rIns="0" bIns="0" rtlCol="0" anchor="b">
              <a:spAutoFit/>
            </a:bodyPr>
            <a:lstStyle/>
            <a:p>
              <a:pPr algn="ctr"/>
              <a:r>
                <a:rPr lang="en-US" sz="2000" dirty="0" smtClean="0"/>
                <a:t>Sum of 4 Sub-Scores</a:t>
              </a:r>
            </a:p>
          </p:txBody>
        </p:sp>
      </p:grpSp>
      <p:sp>
        <p:nvSpPr>
          <p:cNvPr id="123" name="ZoneTexte 122"/>
          <p:cNvSpPr txBox="1"/>
          <p:nvPr/>
        </p:nvSpPr>
        <p:spPr bwMode="auto">
          <a:xfrm>
            <a:off x="21404683" y="16042066"/>
            <a:ext cx="7482803" cy="430887"/>
          </a:xfrm>
          <a:prstGeom prst="rect">
            <a:avLst/>
          </a:prstGeom>
        </p:spPr>
        <p:txBody>
          <a:bodyPr vert="horz" wrap="square" lIns="272556" tIns="0" rIns="0" bIns="0" rtlCol="0" anchor="b">
            <a:spAutoFit/>
          </a:bodyPr>
          <a:lstStyle/>
          <a:p>
            <a:pPr algn="ctr"/>
            <a:r>
              <a:rPr lang="en-US" sz="2800" b="1" dirty="0" smtClean="0">
                <a:solidFill>
                  <a:srgbClr val="4E87B6"/>
                </a:solidFill>
              </a:rPr>
              <a:t>Random noise Stimulation pattern</a:t>
            </a:r>
          </a:p>
        </p:txBody>
      </p:sp>
      <p:sp>
        <p:nvSpPr>
          <p:cNvPr id="29" name="ZoneTexte 28"/>
          <p:cNvSpPr txBox="1"/>
          <p:nvPr/>
        </p:nvSpPr>
        <p:spPr bwMode="auto">
          <a:xfrm>
            <a:off x="13088563" y="16535006"/>
            <a:ext cx="7730260" cy="861774"/>
          </a:xfrm>
          <a:prstGeom prst="rect">
            <a:avLst/>
          </a:prstGeom>
        </p:spPr>
        <p:txBody>
          <a:bodyPr vert="horz" wrap="square" lIns="272556" tIns="0" rIns="0" bIns="0" rtlCol="0" anchor="b">
            <a:spAutoFit/>
          </a:bodyPr>
          <a:lstStyle/>
          <a:p>
            <a:pPr algn="just"/>
            <a:r>
              <a:rPr lang="en-US" sz="2800" dirty="0" smtClean="0"/>
              <a:t>Each participant performed 11  game sessions (GS) over 7 consecutive days and 2 GS 10 days later.</a:t>
            </a:r>
          </a:p>
        </p:txBody>
      </p:sp>
      <p:grpSp>
        <p:nvGrpSpPr>
          <p:cNvPr id="34" name="Groupe 33"/>
          <p:cNvGrpSpPr/>
          <p:nvPr/>
        </p:nvGrpSpPr>
        <p:grpSpPr>
          <a:xfrm>
            <a:off x="13399432" y="17578443"/>
            <a:ext cx="6674723" cy="2044435"/>
            <a:chOff x="16726985" y="14944714"/>
            <a:chExt cx="6674723" cy="2044435"/>
          </a:xfrm>
        </p:grpSpPr>
        <p:sp>
          <p:nvSpPr>
            <p:cNvPr id="124" name="Rectangle à coins arrondis 123"/>
            <p:cNvSpPr/>
            <p:nvPr/>
          </p:nvSpPr>
          <p:spPr>
            <a:xfrm>
              <a:off x="16726985" y="14944714"/>
              <a:ext cx="6674723" cy="2044435"/>
            </a:xfrm>
            <a:prstGeom prst="roundRect">
              <a:avLst>
                <a:gd name="adj" fmla="val 14803"/>
              </a:avLst>
            </a:prstGeom>
            <a:solidFill>
              <a:srgbClr val="E1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p>
          </p:txBody>
        </p:sp>
        <p:sp>
          <p:nvSpPr>
            <p:cNvPr id="30" name="ZoneTexte 29"/>
            <p:cNvSpPr txBox="1"/>
            <p:nvPr/>
          </p:nvSpPr>
          <p:spPr bwMode="auto">
            <a:xfrm>
              <a:off x="16726986" y="15065421"/>
              <a:ext cx="6674722" cy="615553"/>
            </a:xfrm>
            <a:prstGeom prst="rect">
              <a:avLst/>
            </a:prstGeom>
          </p:spPr>
          <p:txBody>
            <a:bodyPr vert="horz" wrap="square" lIns="272556" tIns="0" rIns="0" bIns="0" rtlCol="0" anchor="b">
              <a:spAutoFit/>
            </a:bodyPr>
            <a:lstStyle/>
            <a:p>
              <a:pPr algn="ctr"/>
              <a:r>
                <a:rPr lang="en-US" sz="4000" b="1" dirty="0"/>
                <a:t>1</a:t>
              </a:r>
              <a:r>
                <a:rPr lang="en-US" sz="4000" b="1" dirty="0" smtClean="0"/>
                <a:t> Game  Session :</a:t>
              </a:r>
            </a:p>
          </p:txBody>
        </p:sp>
        <p:sp>
          <p:nvSpPr>
            <p:cNvPr id="126" name="Rectangle à coins arrondis 125"/>
            <p:cNvSpPr/>
            <p:nvPr/>
          </p:nvSpPr>
          <p:spPr>
            <a:xfrm>
              <a:off x="17728765" y="15726337"/>
              <a:ext cx="4671164" cy="492295"/>
            </a:xfrm>
            <a:prstGeom prst="roundRect">
              <a:avLst>
                <a:gd name="adj" fmla="val 11229"/>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2 * 10” Space Fortress</a:t>
              </a:r>
              <a:endParaRPr lang="en-US" sz="3200" dirty="0">
                <a:solidFill>
                  <a:schemeClr val="tx1"/>
                </a:solidFill>
              </a:endParaRPr>
            </a:p>
          </p:txBody>
        </p:sp>
        <p:sp>
          <p:nvSpPr>
            <p:cNvPr id="127" name="Rectangle à coins arrondis 126"/>
            <p:cNvSpPr/>
            <p:nvPr/>
          </p:nvSpPr>
          <p:spPr>
            <a:xfrm>
              <a:off x="17164061" y="16263994"/>
              <a:ext cx="5800573" cy="583047"/>
            </a:xfrm>
            <a:prstGeom prst="roundRect">
              <a:avLst>
                <a:gd name="adj" fmla="val 11516"/>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20” Stimulation (STIM or SHAM)</a:t>
              </a:r>
              <a:endParaRPr lang="en-US" sz="3200" dirty="0">
                <a:solidFill>
                  <a:schemeClr val="tx1"/>
                </a:solidFill>
              </a:endParaRPr>
            </a:p>
          </p:txBody>
        </p:sp>
      </p:grpSp>
      <p:sp>
        <p:nvSpPr>
          <p:cNvPr id="149" name="Rectangle à coins arrondis 148"/>
          <p:cNvSpPr/>
          <p:nvPr/>
        </p:nvSpPr>
        <p:spPr>
          <a:xfrm>
            <a:off x="2463502" y="35612973"/>
            <a:ext cx="10887735" cy="924175"/>
          </a:xfrm>
          <a:prstGeom prst="roundRect">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bg1"/>
                </a:solidFill>
              </a:rPr>
              <a:t>Stimulation of the </a:t>
            </a:r>
            <a:r>
              <a:rPr lang="en-US" sz="4800" b="1" dirty="0" err="1" smtClean="0">
                <a:solidFill>
                  <a:schemeClr val="bg1"/>
                </a:solidFill>
              </a:rPr>
              <a:t>rDLPFC</a:t>
            </a:r>
            <a:endParaRPr lang="en-US" sz="4800" b="1" dirty="0">
              <a:solidFill>
                <a:schemeClr val="bg1"/>
              </a:solidFill>
            </a:endParaRPr>
          </a:p>
        </p:txBody>
      </p:sp>
      <p:sp>
        <p:nvSpPr>
          <p:cNvPr id="71" name="ZoneTexte 70"/>
          <p:cNvSpPr txBox="1"/>
          <p:nvPr/>
        </p:nvSpPr>
        <p:spPr bwMode="auto">
          <a:xfrm>
            <a:off x="922496" y="37185220"/>
            <a:ext cx="6833527" cy="430887"/>
          </a:xfrm>
          <a:prstGeom prst="rect">
            <a:avLst/>
          </a:prstGeom>
        </p:spPr>
        <p:txBody>
          <a:bodyPr vert="horz" wrap="square" lIns="272556" tIns="0" rIns="0" bIns="0" rtlCol="0" anchor="b">
            <a:spAutoFit/>
          </a:bodyPr>
          <a:lstStyle/>
          <a:p>
            <a:pPr algn="ctr"/>
            <a:r>
              <a:rPr lang="en-US" sz="2800" b="1" dirty="0" smtClean="0"/>
              <a:t>MAY NOT INDUCE</a:t>
            </a:r>
            <a:endParaRPr lang="en-US" sz="2800" b="1" dirty="0"/>
          </a:p>
        </p:txBody>
      </p:sp>
      <p:sp>
        <p:nvSpPr>
          <p:cNvPr id="150" name="Rectangle à coins arrondis 149"/>
          <p:cNvSpPr/>
          <p:nvPr/>
        </p:nvSpPr>
        <p:spPr>
          <a:xfrm>
            <a:off x="922495" y="37833821"/>
            <a:ext cx="6833528" cy="1223607"/>
          </a:xfrm>
          <a:prstGeom prst="roundRect">
            <a:avLst/>
          </a:prstGeom>
          <a:solidFill>
            <a:srgbClr val="E1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Faster Learning</a:t>
            </a:r>
          </a:p>
          <a:p>
            <a:pPr algn="ctr"/>
            <a:r>
              <a:rPr lang="en-US" sz="3200" b="1" dirty="0" smtClean="0">
                <a:solidFill>
                  <a:schemeClr val="tx1"/>
                </a:solidFill>
              </a:rPr>
              <a:t>Global progress of performance</a:t>
            </a:r>
          </a:p>
        </p:txBody>
      </p:sp>
      <p:sp>
        <p:nvSpPr>
          <p:cNvPr id="156" name="Rectangle à coins arrondis 155"/>
          <p:cNvSpPr/>
          <p:nvPr/>
        </p:nvSpPr>
        <p:spPr>
          <a:xfrm>
            <a:off x="8058715" y="37833821"/>
            <a:ext cx="6833528" cy="1223607"/>
          </a:xfrm>
          <a:prstGeom prst="roundRect">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Better consolidation effects of what has been learned </a:t>
            </a:r>
          </a:p>
        </p:txBody>
      </p:sp>
      <p:sp>
        <p:nvSpPr>
          <p:cNvPr id="157" name="ZoneTexte 156"/>
          <p:cNvSpPr txBox="1"/>
          <p:nvPr/>
        </p:nvSpPr>
        <p:spPr bwMode="auto">
          <a:xfrm>
            <a:off x="8134388" y="37185220"/>
            <a:ext cx="6682183" cy="430887"/>
          </a:xfrm>
          <a:prstGeom prst="rect">
            <a:avLst/>
          </a:prstGeom>
        </p:spPr>
        <p:txBody>
          <a:bodyPr vert="horz" wrap="square" lIns="272556" tIns="0" rIns="0" bIns="0" rtlCol="0" anchor="b">
            <a:spAutoFit/>
          </a:bodyPr>
          <a:lstStyle/>
          <a:p>
            <a:pPr algn="ctr"/>
            <a:r>
              <a:rPr lang="en-US" sz="2800" b="1" dirty="0" smtClean="0"/>
              <a:t>MAY LEAD TO</a:t>
            </a:r>
            <a:endParaRPr lang="en-US" sz="2800" b="1" dirty="0"/>
          </a:p>
        </p:txBody>
      </p:sp>
      <p:sp>
        <p:nvSpPr>
          <p:cNvPr id="155" name="Flèche droite 154"/>
          <p:cNvSpPr/>
          <p:nvPr/>
        </p:nvSpPr>
        <p:spPr>
          <a:xfrm rot="5400000">
            <a:off x="4028971" y="36612639"/>
            <a:ext cx="620576" cy="613615"/>
          </a:xfrm>
          <a:prstGeom prst="rightArrow">
            <a:avLst>
              <a:gd name="adj1" fmla="val 43791"/>
              <a:gd name="adj2" fmla="val 53104"/>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èche droite 157"/>
          <p:cNvSpPr/>
          <p:nvPr/>
        </p:nvSpPr>
        <p:spPr>
          <a:xfrm rot="5400000">
            <a:off x="11165192" y="36612636"/>
            <a:ext cx="620575" cy="613615"/>
          </a:xfrm>
          <a:prstGeom prst="rightArrow">
            <a:avLst>
              <a:gd name="adj1" fmla="val 43791"/>
              <a:gd name="adj2" fmla="val 53104"/>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3" descr="E:\SpaceFortress\Poster\dlpfc_lef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26895843" y="8298806"/>
            <a:ext cx="2357712" cy="2026977"/>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à coins arrondis 158"/>
          <p:cNvSpPr/>
          <p:nvPr/>
        </p:nvSpPr>
        <p:spPr>
          <a:xfrm>
            <a:off x="1551738" y="39215101"/>
            <a:ext cx="12711262" cy="634415"/>
          </a:xfrm>
          <a:prstGeom prst="roundRect">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a:t>
            </a:r>
            <a:r>
              <a:rPr lang="en-US" sz="3200" dirty="0" smtClean="0">
                <a:solidFill>
                  <a:schemeClr val="tx1"/>
                </a:solidFill>
              </a:rPr>
              <a:t>timulation </a:t>
            </a:r>
            <a:r>
              <a:rPr lang="en-US" sz="3200" dirty="0">
                <a:solidFill>
                  <a:schemeClr val="tx1"/>
                </a:solidFill>
              </a:rPr>
              <a:t>of a specific network </a:t>
            </a:r>
            <a:r>
              <a:rPr lang="en-US" sz="3200" dirty="0" smtClean="0">
                <a:solidFill>
                  <a:schemeClr val="tx1"/>
                </a:solidFill>
              </a:rPr>
              <a:t>may </a:t>
            </a:r>
            <a:r>
              <a:rPr lang="en-US" sz="3200" dirty="0">
                <a:solidFill>
                  <a:schemeClr val="tx1"/>
                </a:solidFill>
              </a:rPr>
              <a:t>not have a macroscopic </a:t>
            </a:r>
            <a:r>
              <a:rPr lang="en-US" sz="3200" dirty="0" smtClean="0">
                <a:solidFill>
                  <a:schemeClr val="tx1"/>
                </a:solidFill>
              </a:rPr>
              <a:t>effect </a:t>
            </a:r>
            <a:r>
              <a:rPr lang="en-US" sz="3200" baseline="30000" dirty="0" smtClean="0">
                <a:solidFill>
                  <a:schemeClr val="tx1"/>
                </a:solidFill>
              </a:rPr>
              <a:t>5</a:t>
            </a:r>
            <a:r>
              <a:rPr lang="en-US" sz="3200" dirty="0" smtClean="0">
                <a:solidFill>
                  <a:schemeClr val="tx1"/>
                </a:solidFill>
              </a:rPr>
              <a:t> </a:t>
            </a:r>
            <a:endParaRPr lang="en-US" sz="3200" b="1" dirty="0">
              <a:solidFill>
                <a:schemeClr val="tx1"/>
              </a:solidFill>
            </a:endParaRPr>
          </a:p>
        </p:txBody>
      </p:sp>
      <p:pic>
        <p:nvPicPr>
          <p:cNvPr id="1039" name="Picture 15" descr="E:\SpaceFortress\Poster\POSTER\HighDef\ST.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0587" y="24335208"/>
            <a:ext cx="8815395" cy="66115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e 21"/>
          <p:cNvGrpSpPr/>
          <p:nvPr/>
        </p:nvGrpSpPr>
        <p:grpSpPr>
          <a:xfrm>
            <a:off x="1390229" y="6418289"/>
            <a:ext cx="5303153" cy="947310"/>
            <a:chOff x="1195874" y="6418289"/>
            <a:chExt cx="5303153" cy="947310"/>
          </a:xfrm>
        </p:grpSpPr>
        <p:sp>
          <p:nvSpPr>
            <p:cNvPr id="14" name="Rectangle 13"/>
            <p:cNvSpPr/>
            <p:nvPr/>
          </p:nvSpPr>
          <p:spPr>
            <a:xfrm>
              <a:off x="1195874" y="7008701"/>
              <a:ext cx="5303153"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ZoneTexte 147"/>
            <p:cNvSpPr txBox="1"/>
            <p:nvPr/>
          </p:nvSpPr>
          <p:spPr bwMode="auto">
            <a:xfrm>
              <a:off x="1416617" y="6418289"/>
              <a:ext cx="4825559" cy="947310"/>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Introduction</a:t>
              </a:r>
            </a:p>
          </p:txBody>
        </p:sp>
      </p:grpSp>
      <p:grpSp>
        <p:nvGrpSpPr>
          <p:cNvPr id="154" name="Groupe 153"/>
          <p:cNvGrpSpPr/>
          <p:nvPr/>
        </p:nvGrpSpPr>
        <p:grpSpPr>
          <a:xfrm>
            <a:off x="1629026" y="12331254"/>
            <a:ext cx="4825559" cy="947310"/>
            <a:chOff x="1416617" y="6418289"/>
            <a:chExt cx="4825559" cy="947310"/>
          </a:xfrm>
        </p:grpSpPr>
        <p:sp>
          <p:nvSpPr>
            <p:cNvPr id="160" name="Rectangle 159"/>
            <p:cNvSpPr/>
            <p:nvPr/>
          </p:nvSpPr>
          <p:spPr>
            <a:xfrm>
              <a:off x="1623697" y="6985853"/>
              <a:ext cx="4618479"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ZoneTexte 160"/>
            <p:cNvSpPr txBox="1"/>
            <p:nvPr/>
          </p:nvSpPr>
          <p:spPr bwMode="auto">
            <a:xfrm>
              <a:off x="1416617" y="6418289"/>
              <a:ext cx="4825559" cy="947310"/>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Methods</a:t>
              </a:r>
            </a:p>
          </p:txBody>
        </p:sp>
      </p:grpSp>
      <p:grpSp>
        <p:nvGrpSpPr>
          <p:cNvPr id="164" name="Groupe 163"/>
          <p:cNvGrpSpPr/>
          <p:nvPr/>
        </p:nvGrpSpPr>
        <p:grpSpPr>
          <a:xfrm>
            <a:off x="16886888" y="10487745"/>
            <a:ext cx="3302095" cy="615553"/>
            <a:chOff x="1973975" y="6750046"/>
            <a:chExt cx="3302095" cy="615553"/>
          </a:xfrm>
        </p:grpSpPr>
        <p:sp>
          <p:nvSpPr>
            <p:cNvPr id="165" name="Rectangle 164"/>
            <p:cNvSpPr/>
            <p:nvPr/>
          </p:nvSpPr>
          <p:spPr>
            <a:xfrm>
              <a:off x="2036372" y="6985853"/>
              <a:ext cx="3239697"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ZoneTexte 165"/>
            <p:cNvSpPr txBox="1"/>
            <p:nvPr/>
          </p:nvSpPr>
          <p:spPr bwMode="auto">
            <a:xfrm>
              <a:off x="1973975" y="6750046"/>
              <a:ext cx="3302095" cy="615553"/>
            </a:xfrm>
            <a:prstGeom prst="rect">
              <a:avLst/>
            </a:prstGeom>
            <a:noFill/>
          </p:spPr>
          <p:txBody>
            <a:bodyPr vert="horz" wrap="square" lIns="0" tIns="0" rIns="0" bIns="0" rtlCol="0" anchor="b">
              <a:spAutoFit/>
            </a:bodyPr>
            <a:lstStyle/>
            <a:p>
              <a:pPr algn="ctr"/>
              <a:r>
                <a:rPr lang="en-US" sz="4000" b="1" dirty="0">
                  <a:solidFill>
                    <a:srgbClr val="4E87B6"/>
                  </a:solidFill>
                  <a:latin typeface="Segoe UI" panose="020B0502040204020203" pitchFamily="34" charset="0"/>
                  <a:ea typeface="Segoe UI" panose="020B0502040204020203" pitchFamily="34" charset="0"/>
                  <a:cs typeface="Segoe UI" panose="020B0502040204020203" pitchFamily="34" charset="0"/>
                </a:rPr>
                <a:t>H</a:t>
              </a:r>
              <a:r>
                <a:rPr lang="en-US" sz="4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ypothesis</a:t>
              </a:r>
            </a:p>
          </p:txBody>
        </p:sp>
      </p:grpSp>
      <p:grpSp>
        <p:nvGrpSpPr>
          <p:cNvPr id="167" name="Groupe 166"/>
          <p:cNvGrpSpPr/>
          <p:nvPr/>
        </p:nvGrpSpPr>
        <p:grpSpPr>
          <a:xfrm>
            <a:off x="1765647" y="23348478"/>
            <a:ext cx="4552317" cy="947310"/>
            <a:chOff x="1689859" y="6418289"/>
            <a:chExt cx="4552317" cy="947310"/>
          </a:xfrm>
        </p:grpSpPr>
        <p:sp>
          <p:nvSpPr>
            <p:cNvPr id="168" name="Rectangle 167"/>
            <p:cNvSpPr/>
            <p:nvPr/>
          </p:nvSpPr>
          <p:spPr>
            <a:xfrm>
              <a:off x="1833560" y="6985853"/>
              <a:ext cx="4408616"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ZoneTexte 168"/>
            <p:cNvSpPr txBox="1"/>
            <p:nvPr/>
          </p:nvSpPr>
          <p:spPr bwMode="auto">
            <a:xfrm>
              <a:off x="1689859" y="6418289"/>
              <a:ext cx="4552317" cy="947310"/>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Results</a:t>
              </a:r>
            </a:p>
          </p:txBody>
        </p:sp>
      </p:grpSp>
      <p:grpSp>
        <p:nvGrpSpPr>
          <p:cNvPr id="170" name="Groupe 169"/>
          <p:cNvGrpSpPr/>
          <p:nvPr/>
        </p:nvGrpSpPr>
        <p:grpSpPr>
          <a:xfrm>
            <a:off x="1555914" y="34653734"/>
            <a:ext cx="5303153" cy="947310"/>
            <a:chOff x="1195874" y="6418289"/>
            <a:chExt cx="5303153" cy="947310"/>
          </a:xfrm>
        </p:grpSpPr>
        <p:sp>
          <p:nvSpPr>
            <p:cNvPr id="171" name="Rectangle 170"/>
            <p:cNvSpPr/>
            <p:nvPr/>
          </p:nvSpPr>
          <p:spPr>
            <a:xfrm>
              <a:off x="1195874" y="7008701"/>
              <a:ext cx="5303153"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ZoneTexte 171"/>
            <p:cNvSpPr txBox="1"/>
            <p:nvPr/>
          </p:nvSpPr>
          <p:spPr bwMode="auto">
            <a:xfrm>
              <a:off x="1416617" y="6418289"/>
              <a:ext cx="4825559" cy="947310"/>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Conclusion</a:t>
              </a:r>
            </a:p>
          </p:txBody>
        </p:sp>
      </p:grpSp>
      <p:grpSp>
        <p:nvGrpSpPr>
          <p:cNvPr id="173" name="Groupe 172"/>
          <p:cNvGrpSpPr/>
          <p:nvPr/>
        </p:nvGrpSpPr>
        <p:grpSpPr>
          <a:xfrm>
            <a:off x="16602772" y="34664940"/>
            <a:ext cx="5303153" cy="947310"/>
            <a:chOff x="1195874" y="6418289"/>
            <a:chExt cx="5303153" cy="947310"/>
          </a:xfrm>
        </p:grpSpPr>
        <p:sp>
          <p:nvSpPr>
            <p:cNvPr id="174" name="Rectangle 173"/>
            <p:cNvSpPr/>
            <p:nvPr/>
          </p:nvSpPr>
          <p:spPr>
            <a:xfrm>
              <a:off x="1195874" y="7008701"/>
              <a:ext cx="5303153" cy="152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ZoneTexte 174"/>
            <p:cNvSpPr txBox="1"/>
            <p:nvPr/>
          </p:nvSpPr>
          <p:spPr bwMode="auto">
            <a:xfrm>
              <a:off x="1416617" y="6418289"/>
              <a:ext cx="4825559" cy="947310"/>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Perspectives</a:t>
              </a:r>
            </a:p>
          </p:txBody>
        </p:sp>
      </p:grpSp>
      <p:sp>
        <p:nvSpPr>
          <p:cNvPr id="48" name="Rectangle à coins arrondis 47"/>
          <p:cNvSpPr/>
          <p:nvPr/>
        </p:nvSpPr>
        <p:spPr>
          <a:xfrm>
            <a:off x="21649074" y="33568731"/>
            <a:ext cx="2038122" cy="677220"/>
          </a:xfrm>
          <a:prstGeom prst="roundRect">
            <a:avLst/>
          </a:prstGeom>
          <a:solidFill>
            <a:srgbClr val="CB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STIM</a:t>
            </a:r>
            <a:endParaRPr lang="en-US" sz="4800" dirty="0"/>
          </a:p>
        </p:txBody>
      </p:sp>
      <p:sp>
        <p:nvSpPr>
          <p:cNvPr id="176" name="Rectangle à coins arrondis 175"/>
          <p:cNvSpPr/>
          <p:nvPr/>
        </p:nvSpPr>
        <p:spPr>
          <a:xfrm>
            <a:off x="25010846" y="33568731"/>
            <a:ext cx="2038122" cy="677220"/>
          </a:xfrm>
          <a:prstGeom prst="roundRect">
            <a:avLst/>
          </a:prstGeom>
          <a:solidFill>
            <a:srgbClr val="99C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SHAM</a:t>
            </a:r>
            <a:endParaRPr lang="en-US" sz="4800" dirty="0"/>
          </a:p>
        </p:txBody>
      </p:sp>
      <p:sp>
        <p:nvSpPr>
          <p:cNvPr id="74" name="ZoneTexte 73"/>
          <p:cNvSpPr txBox="1"/>
          <p:nvPr/>
        </p:nvSpPr>
        <p:spPr bwMode="auto">
          <a:xfrm>
            <a:off x="21657064" y="33491843"/>
            <a:ext cx="5399894" cy="830997"/>
          </a:xfrm>
          <a:prstGeom prst="rect">
            <a:avLst/>
          </a:prstGeom>
        </p:spPr>
        <p:txBody>
          <a:bodyPr vert="horz" wrap="square" lIns="0" tIns="0" rIns="0" bIns="0" rtlCol="0" anchor="b">
            <a:spAutoFit/>
          </a:bodyPr>
          <a:lstStyle/>
          <a:p>
            <a:pPr algn="ctr"/>
            <a:r>
              <a:rPr lang="en-US" sz="5400" b="1" dirty="0" smtClean="0"/>
              <a:t>&gt;</a:t>
            </a:r>
          </a:p>
        </p:txBody>
      </p:sp>
      <p:grpSp>
        <p:nvGrpSpPr>
          <p:cNvPr id="84" name="Groupe 83"/>
          <p:cNvGrpSpPr/>
          <p:nvPr/>
        </p:nvGrpSpPr>
        <p:grpSpPr>
          <a:xfrm>
            <a:off x="9419801" y="8771184"/>
            <a:ext cx="5360146" cy="3200030"/>
            <a:chOff x="24156706" y="7170705"/>
            <a:chExt cx="5360146" cy="3200030"/>
          </a:xfrm>
        </p:grpSpPr>
        <p:sp>
          <p:nvSpPr>
            <p:cNvPr id="177" name="Rectangle à coins arrondis 176"/>
            <p:cNvSpPr/>
            <p:nvPr/>
          </p:nvSpPr>
          <p:spPr>
            <a:xfrm>
              <a:off x="24156706" y="7170705"/>
              <a:ext cx="5360145" cy="1218832"/>
            </a:xfrm>
            <a:prstGeom prst="roundRect">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t>rDLPFC</a:t>
              </a:r>
              <a:endParaRPr lang="en-US" sz="3600" b="1" dirty="0" smtClean="0"/>
            </a:p>
            <a:p>
              <a:pPr algn="ctr"/>
              <a:r>
                <a:rPr lang="en-US" sz="2600" b="1" dirty="0" smtClean="0"/>
                <a:t>right Dorsolateral Prefrontal Cortex</a:t>
              </a:r>
              <a:endParaRPr lang="en-US" sz="2600" b="1" dirty="0"/>
            </a:p>
          </p:txBody>
        </p:sp>
        <p:sp>
          <p:nvSpPr>
            <p:cNvPr id="180" name="Rectangle à coins arrondis 179"/>
            <p:cNvSpPr/>
            <p:nvPr/>
          </p:nvSpPr>
          <p:spPr>
            <a:xfrm>
              <a:off x="24156707" y="9459624"/>
              <a:ext cx="5360145" cy="911111"/>
            </a:xfrm>
            <a:prstGeom prst="roundRect">
              <a:avLst/>
            </a:prstGeom>
            <a:solidFill>
              <a:srgbClr val="B8C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pitchFamily="34" charset="0"/>
                  <a:cs typeface="Segoe UI" pitchFamily="34" charset="0"/>
                </a:rPr>
                <a:t>complex task </a:t>
              </a:r>
              <a:r>
                <a:rPr lang="en-US" sz="3200" dirty="0" smtClean="0">
                  <a:solidFill>
                    <a:schemeClr val="tx1"/>
                  </a:solidFill>
                  <a:latin typeface="Segoe UI" pitchFamily="34" charset="0"/>
                  <a:cs typeface="Segoe UI" pitchFamily="34" charset="0"/>
                </a:rPr>
                <a:t>management</a:t>
              </a:r>
              <a:r>
                <a:rPr lang="en-US" sz="3200" baseline="30000" dirty="0" smtClean="0">
                  <a:solidFill>
                    <a:schemeClr val="tx1"/>
                  </a:solidFill>
                  <a:latin typeface="Segoe UI" pitchFamily="34" charset="0"/>
                  <a:cs typeface="Segoe UI" pitchFamily="34" charset="0"/>
                </a:rPr>
                <a:t>3</a:t>
              </a:r>
              <a:r>
                <a:rPr lang="en-US" sz="3200" dirty="0" smtClean="0">
                  <a:solidFill>
                    <a:schemeClr val="tx1"/>
                  </a:solidFill>
                  <a:latin typeface="Segoe UI" pitchFamily="34" charset="0"/>
                  <a:cs typeface="Segoe UI" pitchFamily="34" charset="0"/>
                </a:rPr>
                <a:t> </a:t>
              </a:r>
              <a:endParaRPr lang="en-US" sz="3200" dirty="0">
                <a:solidFill>
                  <a:schemeClr val="tx1"/>
                </a:solidFill>
                <a:latin typeface="Segoe UI" pitchFamily="34" charset="0"/>
                <a:cs typeface="Segoe UI" pitchFamily="34" charset="0"/>
              </a:endParaRPr>
            </a:p>
          </p:txBody>
        </p:sp>
        <p:sp>
          <p:nvSpPr>
            <p:cNvPr id="80" name="Flèche droite 79"/>
            <p:cNvSpPr/>
            <p:nvPr/>
          </p:nvSpPr>
          <p:spPr>
            <a:xfrm rot="5400000">
              <a:off x="26484252" y="8601609"/>
              <a:ext cx="705054" cy="645943"/>
            </a:xfrm>
            <a:prstGeom prst="rightArrow">
              <a:avLst>
                <a:gd name="adj1" fmla="val 52665"/>
                <a:gd name="adj2" fmla="val 54890"/>
              </a:avLst>
            </a:prstGeom>
            <a:solidFill>
              <a:srgbClr val="4E8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ZoneTexte 2"/>
          <p:cNvSpPr txBox="1"/>
          <p:nvPr/>
        </p:nvSpPr>
        <p:spPr bwMode="auto">
          <a:xfrm>
            <a:off x="5994971" y="4292313"/>
            <a:ext cx="15451340" cy="1477328"/>
          </a:xfrm>
          <a:prstGeom prst="rect">
            <a:avLst/>
          </a:prstGeom>
        </p:spPr>
        <p:txBody>
          <a:bodyPr vert="horz" wrap="square" lIns="272556" tIns="0" rIns="0" bIns="0" rtlCol="0" anchor="b">
            <a:spAutoFit/>
          </a:bodyPr>
          <a:lstStyle/>
          <a:p>
            <a:r>
              <a:rPr lang="fr-FR" sz="2400" baseline="30000" dirty="0" smtClean="0">
                <a:latin typeface="Segoe UI" pitchFamily="34" charset="0"/>
                <a:cs typeface="Segoe UI" pitchFamily="34" charset="0"/>
              </a:rPr>
              <a:t>1 </a:t>
            </a:r>
            <a:r>
              <a:rPr lang="fr-FR" sz="2400" dirty="0" smtClean="0">
                <a:latin typeface="Segoe UI" pitchFamily="34" charset="0"/>
                <a:cs typeface="Segoe UI" pitchFamily="34" charset="0"/>
              </a:rPr>
              <a:t>ISAE-SUPAERO, Université de Toulouse, Toulouse, France</a:t>
            </a:r>
            <a:endParaRPr lang="en-US" sz="2400" dirty="0" smtClean="0">
              <a:latin typeface="Segoe UI" pitchFamily="34" charset="0"/>
              <a:cs typeface="Segoe UI" pitchFamily="34" charset="0"/>
            </a:endParaRPr>
          </a:p>
          <a:p>
            <a:r>
              <a:rPr lang="en-US" sz="2400" baseline="30000" dirty="0" smtClean="0">
                <a:latin typeface="Segoe UI" pitchFamily="34" charset="0"/>
                <a:cs typeface="Segoe UI" pitchFamily="34" charset="0"/>
              </a:rPr>
              <a:t>2</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EuroMov</a:t>
            </a:r>
            <a:r>
              <a:rPr lang="en-US" sz="2400" dirty="0" smtClean="0">
                <a:latin typeface="Segoe UI" pitchFamily="34" charset="0"/>
                <a:cs typeface="Segoe UI" pitchFamily="34" charset="0"/>
              </a:rPr>
              <a:t> Digital Health in Motion, </a:t>
            </a:r>
            <a:r>
              <a:rPr lang="en-US" sz="2400" dirty="0" err="1" smtClean="0">
                <a:latin typeface="Segoe UI" pitchFamily="34" charset="0"/>
                <a:cs typeface="Segoe UI" pitchFamily="34" charset="0"/>
              </a:rPr>
              <a:t>Univ</a:t>
            </a:r>
            <a:r>
              <a:rPr lang="en-US" sz="2400" dirty="0" smtClean="0">
                <a:latin typeface="Segoe UI" pitchFamily="34" charset="0"/>
                <a:cs typeface="Segoe UI" pitchFamily="34" charset="0"/>
              </a:rPr>
              <a:t> Montpellier, IMT Mines Ales, Montpellier, France</a:t>
            </a:r>
          </a:p>
          <a:p>
            <a:r>
              <a:rPr lang="fr-FR" sz="2400" baseline="30000" dirty="0" smtClean="0">
                <a:latin typeface="Segoe UI" pitchFamily="34" charset="0"/>
                <a:cs typeface="Segoe UI" pitchFamily="34" charset="0"/>
              </a:rPr>
              <a:t>3 </a:t>
            </a:r>
            <a:r>
              <a:rPr lang="fr-FR" sz="2400" dirty="0" smtClean="0">
                <a:latin typeface="Segoe UI" pitchFamily="34" charset="0"/>
                <a:cs typeface="Segoe UI" pitchFamily="34" charset="0"/>
              </a:rPr>
              <a:t>Toulouse </a:t>
            </a:r>
            <a:r>
              <a:rPr lang="fr-FR" sz="2400" dirty="0" err="1" smtClean="0">
                <a:latin typeface="Segoe UI" pitchFamily="34" charset="0"/>
                <a:cs typeface="Segoe UI" pitchFamily="34" charset="0"/>
              </a:rPr>
              <a:t>Neuroimaging</a:t>
            </a:r>
            <a:r>
              <a:rPr lang="fr-FR" sz="2400" dirty="0" smtClean="0">
                <a:latin typeface="Segoe UI" pitchFamily="34" charset="0"/>
                <a:cs typeface="Segoe UI" pitchFamily="34" charset="0"/>
              </a:rPr>
              <a:t> Center (</a:t>
            </a:r>
            <a:r>
              <a:rPr lang="fr-FR" sz="2400" dirty="0" err="1" smtClean="0">
                <a:latin typeface="Segoe UI" pitchFamily="34" charset="0"/>
                <a:cs typeface="Segoe UI" pitchFamily="34" charset="0"/>
              </a:rPr>
              <a:t>ToNIC</a:t>
            </a:r>
            <a:r>
              <a:rPr lang="fr-FR" sz="2400" dirty="0" smtClean="0">
                <a:latin typeface="Segoe UI" pitchFamily="34" charset="0"/>
                <a:cs typeface="Segoe UI" pitchFamily="34" charset="0"/>
              </a:rPr>
              <a:t>), Université de Toulouse, INSERM, Toulouse, France</a:t>
            </a:r>
            <a:endParaRPr lang="en-US" sz="2400" dirty="0" smtClean="0">
              <a:latin typeface="Segoe UI" pitchFamily="34" charset="0"/>
              <a:cs typeface="Segoe UI" pitchFamily="34" charset="0"/>
            </a:endParaRPr>
          </a:p>
          <a:p>
            <a:r>
              <a:rPr lang="en-US" sz="2400" baseline="30000" dirty="0" smtClean="0">
                <a:latin typeface="Segoe UI" pitchFamily="34" charset="0"/>
                <a:cs typeface="Segoe UI" pitchFamily="34" charset="0"/>
              </a:rPr>
              <a:t>4</a:t>
            </a:r>
            <a:r>
              <a:rPr lang="en-US" sz="2400" dirty="0" smtClean="0">
                <a:latin typeface="Segoe UI" pitchFamily="34" charset="0"/>
                <a:cs typeface="Segoe UI" pitchFamily="34" charset="0"/>
              </a:rPr>
              <a:t> Department of Physical Medicine and Rehabilitation, University Hospital of Toulouse, Toulouse, France</a:t>
            </a:r>
            <a:endParaRPr lang="en-US" sz="2400" dirty="0">
              <a:latin typeface="Segoe UI" pitchFamily="34" charset="0"/>
              <a:cs typeface="Segoe UI" pitchFamily="34" charset="0"/>
            </a:endParaRPr>
          </a:p>
        </p:txBody>
      </p:sp>
      <p:grpSp>
        <p:nvGrpSpPr>
          <p:cNvPr id="5" name="Groupe 4"/>
          <p:cNvGrpSpPr/>
          <p:nvPr/>
        </p:nvGrpSpPr>
        <p:grpSpPr>
          <a:xfrm>
            <a:off x="13987859" y="20078500"/>
            <a:ext cx="5796000" cy="3051870"/>
            <a:chOff x="14055693" y="20062050"/>
            <a:chExt cx="5796000" cy="3051870"/>
          </a:xfrm>
        </p:grpSpPr>
        <p:sp>
          <p:nvSpPr>
            <p:cNvPr id="63" name="Rectangle à coins arrondis 62"/>
            <p:cNvSpPr/>
            <p:nvPr/>
          </p:nvSpPr>
          <p:spPr>
            <a:xfrm>
              <a:off x="14055693" y="20092828"/>
              <a:ext cx="5796000" cy="2375104"/>
            </a:xfrm>
            <a:prstGeom prst="roundRect">
              <a:avLst/>
            </a:prstGeom>
            <a:solidFill>
              <a:srgbClr val="B8CF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3600" dirty="0"/>
            </a:p>
          </p:txBody>
        </p:sp>
        <p:grpSp>
          <p:nvGrpSpPr>
            <p:cNvPr id="12" name="Groupe 11"/>
            <p:cNvGrpSpPr/>
            <p:nvPr/>
          </p:nvGrpSpPr>
          <p:grpSpPr>
            <a:xfrm>
              <a:off x="14271431" y="20670208"/>
              <a:ext cx="5364524" cy="717603"/>
              <a:chOff x="14960039" y="22022678"/>
              <a:chExt cx="5364524" cy="717603"/>
            </a:xfrm>
          </p:grpSpPr>
          <p:sp>
            <p:nvSpPr>
              <p:cNvPr id="58" name="Rectangle à coins arrondis 57"/>
              <p:cNvSpPr/>
              <p:nvPr/>
            </p:nvSpPr>
            <p:spPr>
              <a:xfrm>
                <a:off x="14960039" y="22022678"/>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Short-Term</a:t>
                </a:r>
                <a:endParaRPr lang="en-US" sz="3600" dirty="0"/>
              </a:p>
            </p:txBody>
          </p:sp>
          <p:sp>
            <p:nvSpPr>
              <p:cNvPr id="59" name="Rectangle à coins arrondis 58"/>
              <p:cNvSpPr/>
              <p:nvPr/>
            </p:nvSpPr>
            <p:spPr>
              <a:xfrm>
                <a:off x="17907448" y="22022678"/>
                <a:ext cx="2417115" cy="717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Long-Term</a:t>
                </a:r>
                <a:endParaRPr lang="en-US" sz="3600" dirty="0"/>
              </a:p>
            </p:txBody>
          </p:sp>
        </p:grpSp>
        <p:sp>
          <p:nvSpPr>
            <p:cNvPr id="15" name="ZoneTexte 14"/>
            <p:cNvSpPr txBox="1"/>
            <p:nvPr/>
          </p:nvSpPr>
          <p:spPr bwMode="auto">
            <a:xfrm>
              <a:off x="14055694" y="20062050"/>
              <a:ext cx="5795999" cy="461665"/>
            </a:xfrm>
            <a:prstGeom prst="rect">
              <a:avLst/>
            </a:prstGeom>
          </p:spPr>
          <p:txBody>
            <a:bodyPr vert="horz" wrap="square" lIns="0" tIns="0" rIns="0" bIns="0" rtlCol="0" anchor="b">
              <a:spAutoFit/>
            </a:bodyPr>
            <a:lstStyle/>
            <a:p>
              <a:pPr algn="ctr"/>
              <a:r>
                <a:rPr lang="en-US" sz="3000" dirty="0" smtClean="0"/>
                <a:t>Evaluations</a:t>
              </a:r>
            </a:p>
          </p:txBody>
        </p:sp>
        <p:sp>
          <p:nvSpPr>
            <p:cNvPr id="67" name="ZoneTexte 66"/>
            <p:cNvSpPr txBox="1"/>
            <p:nvPr/>
          </p:nvSpPr>
          <p:spPr bwMode="auto">
            <a:xfrm>
              <a:off x="14271432" y="21459819"/>
              <a:ext cx="2417114" cy="430887"/>
            </a:xfrm>
            <a:prstGeom prst="rect">
              <a:avLst/>
            </a:prstGeom>
          </p:spPr>
          <p:txBody>
            <a:bodyPr vert="horz" wrap="square" lIns="0" tIns="0" rIns="0" bIns="0" rtlCol="0" anchor="b">
              <a:spAutoFit/>
            </a:bodyPr>
            <a:lstStyle/>
            <a:p>
              <a:pPr algn="ctr"/>
              <a:r>
                <a:rPr lang="en-US" sz="2800" b="1" dirty="0" smtClean="0"/>
                <a:t>Day 5</a:t>
              </a:r>
            </a:p>
          </p:txBody>
        </p:sp>
        <p:sp>
          <p:nvSpPr>
            <p:cNvPr id="70" name="ZoneTexte 69"/>
            <p:cNvSpPr txBox="1"/>
            <p:nvPr/>
          </p:nvSpPr>
          <p:spPr bwMode="auto">
            <a:xfrm>
              <a:off x="17218841" y="21459819"/>
              <a:ext cx="2417114" cy="430887"/>
            </a:xfrm>
            <a:prstGeom prst="rect">
              <a:avLst/>
            </a:prstGeom>
          </p:spPr>
          <p:txBody>
            <a:bodyPr vert="horz" wrap="square" lIns="0" tIns="0" rIns="0" bIns="0" rtlCol="0" anchor="b">
              <a:spAutoFit/>
            </a:bodyPr>
            <a:lstStyle/>
            <a:p>
              <a:pPr algn="ctr"/>
              <a:r>
                <a:rPr lang="en-US" sz="2800" b="1" dirty="0" smtClean="0"/>
                <a:t>Day 15</a:t>
              </a:r>
            </a:p>
          </p:txBody>
        </p:sp>
        <p:grpSp>
          <p:nvGrpSpPr>
            <p:cNvPr id="91" name="Groupe 90"/>
            <p:cNvGrpSpPr/>
            <p:nvPr/>
          </p:nvGrpSpPr>
          <p:grpSpPr>
            <a:xfrm>
              <a:off x="17218840" y="21821020"/>
              <a:ext cx="2407729" cy="430887"/>
              <a:chOff x="5661330" y="22641955"/>
              <a:chExt cx="2407729" cy="430887"/>
            </a:xfrm>
          </p:grpSpPr>
          <p:sp>
            <p:nvSpPr>
              <p:cNvPr id="92" name="ZoneTexte 91"/>
              <p:cNvSpPr txBox="1"/>
              <p:nvPr/>
            </p:nvSpPr>
            <p:spPr bwMode="auto">
              <a:xfrm>
                <a:off x="5661330" y="22641955"/>
                <a:ext cx="1199170" cy="430887"/>
              </a:xfrm>
              <a:prstGeom prst="rect">
                <a:avLst/>
              </a:prstGeom>
            </p:spPr>
            <p:txBody>
              <a:bodyPr vert="horz" wrap="square" lIns="0" tIns="0" rIns="0" bIns="0" rtlCol="0" anchor="b">
                <a:spAutoFit/>
              </a:bodyPr>
              <a:lstStyle/>
              <a:p>
                <a:pPr algn="ctr"/>
                <a:r>
                  <a:rPr lang="en-US" sz="2800" dirty="0" smtClean="0"/>
                  <a:t>GS10 </a:t>
                </a:r>
              </a:p>
            </p:txBody>
          </p:sp>
          <p:sp>
            <p:nvSpPr>
              <p:cNvPr id="93" name="ZoneTexte 92"/>
              <p:cNvSpPr txBox="1"/>
              <p:nvPr/>
            </p:nvSpPr>
            <p:spPr bwMode="auto">
              <a:xfrm>
                <a:off x="6865195" y="22641955"/>
                <a:ext cx="1203864" cy="430887"/>
              </a:xfrm>
              <a:prstGeom prst="rect">
                <a:avLst/>
              </a:prstGeom>
            </p:spPr>
            <p:txBody>
              <a:bodyPr vert="horz" wrap="square" lIns="0" tIns="0" rIns="0" bIns="0" rtlCol="0" anchor="b">
                <a:spAutoFit/>
              </a:bodyPr>
              <a:lstStyle/>
              <a:p>
                <a:pPr algn="ctr"/>
                <a:r>
                  <a:rPr lang="en-US" sz="2800" dirty="0" smtClean="0"/>
                  <a:t>GS11 </a:t>
                </a:r>
              </a:p>
            </p:txBody>
          </p:sp>
        </p:grpSp>
        <p:grpSp>
          <p:nvGrpSpPr>
            <p:cNvPr id="94" name="Groupe 93"/>
            <p:cNvGrpSpPr/>
            <p:nvPr/>
          </p:nvGrpSpPr>
          <p:grpSpPr>
            <a:xfrm>
              <a:off x="14276123" y="21821020"/>
              <a:ext cx="2407729" cy="430887"/>
              <a:chOff x="5661330" y="22641955"/>
              <a:chExt cx="2407729" cy="430887"/>
            </a:xfrm>
          </p:grpSpPr>
          <p:sp>
            <p:nvSpPr>
              <p:cNvPr id="95" name="ZoneTexte 94"/>
              <p:cNvSpPr txBox="1"/>
              <p:nvPr/>
            </p:nvSpPr>
            <p:spPr bwMode="auto">
              <a:xfrm>
                <a:off x="5661330" y="22641955"/>
                <a:ext cx="1199170" cy="430887"/>
              </a:xfrm>
              <a:prstGeom prst="rect">
                <a:avLst/>
              </a:prstGeom>
            </p:spPr>
            <p:txBody>
              <a:bodyPr vert="horz" wrap="square" lIns="0" tIns="0" rIns="0" bIns="0" rtlCol="0" anchor="b">
                <a:spAutoFit/>
              </a:bodyPr>
              <a:lstStyle/>
              <a:p>
                <a:pPr algn="ctr"/>
                <a:r>
                  <a:rPr lang="en-US" sz="2800" dirty="0" smtClean="0"/>
                  <a:t>GS8 </a:t>
                </a:r>
              </a:p>
            </p:txBody>
          </p:sp>
          <p:sp>
            <p:nvSpPr>
              <p:cNvPr id="96" name="ZoneTexte 95"/>
              <p:cNvSpPr txBox="1"/>
              <p:nvPr/>
            </p:nvSpPr>
            <p:spPr bwMode="auto">
              <a:xfrm>
                <a:off x="6865195" y="22641955"/>
                <a:ext cx="1203864" cy="430887"/>
              </a:xfrm>
              <a:prstGeom prst="rect">
                <a:avLst/>
              </a:prstGeom>
            </p:spPr>
            <p:txBody>
              <a:bodyPr vert="horz" wrap="square" lIns="0" tIns="0" rIns="0" bIns="0" rtlCol="0" anchor="b">
                <a:spAutoFit/>
              </a:bodyPr>
              <a:lstStyle/>
              <a:p>
                <a:pPr algn="ctr"/>
                <a:r>
                  <a:rPr lang="en-US" sz="2800" dirty="0" smtClean="0"/>
                  <a:t>GS9 </a:t>
                </a:r>
              </a:p>
            </p:txBody>
          </p:sp>
        </p:grpSp>
        <p:pic>
          <p:nvPicPr>
            <p:cNvPr id="139"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17030047" y="20231811"/>
              <a:ext cx="377585" cy="89804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7" descr="E:\POWERBRAIN\Manip\App\SpaceFortress_markers\src\resources\gfx\shi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457789">
              <a:off x="14163988" y="20231811"/>
              <a:ext cx="377585" cy="898040"/>
            </a:xfrm>
            <a:prstGeom prst="rect">
              <a:avLst/>
            </a:prstGeom>
            <a:noFill/>
            <a:extLst>
              <a:ext uri="{909E8E84-426E-40DD-AFC4-6F175D3DCCD1}">
                <a14:hiddenFill xmlns:a14="http://schemas.microsoft.com/office/drawing/2010/main">
                  <a:solidFill>
                    <a:srgbClr val="FFFFFF"/>
                  </a:solidFill>
                </a14:hiddenFill>
              </a:ext>
            </a:extLst>
          </p:spPr>
        </p:pic>
        <p:sp>
          <p:nvSpPr>
            <p:cNvPr id="4" name="Accolade fermante 3"/>
            <p:cNvSpPr/>
            <p:nvPr/>
          </p:nvSpPr>
          <p:spPr>
            <a:xfrm rot="16200000" flipH="1">
              <a:off x="16774991" y="20290289"/>
              <a:ext cx="359462" cy="4139839"/>
            </a:xfrm>
            <a:prstGeom prst="rightBrace">
              <a:avLst>
                <a:gd name="adj1" fmla="val 0"/>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4" name="Rectangle à coins arrondis 183"/>
            <p:cNvSpPr/>
            <p:nvPr/>
          </p:nvSpPr>
          <p:spPr>
            <a:xfrm>
              <a:off x="15740728" y="22539940"/>
              <a:ext cx="2417115" cy="5739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t>Retention</a:t>
              </a:r>
              <a:endParaRPr lang="en-US" sz="3600" dirty="0"/>
            </a:p>
          </p:txBody>
        </p:sp>
      </p:grpSp>
      <p:sp>
        <p:nvSpPr>
          <p:cNvPr id="186" name="Accolade ouvrante 185"/>
          <p:cNvSpPr/>
          <p:nvPr/>
        </p:nvSpPr>
        <p:spPr>
          <a:xfrm rot="16200000">
            <a:off x="24158987" y="28624556"/>
            <a:ext cx="396048" cy="6198084"/>
          </a:xfrm>
          <a:prstGeom prst="leftBrace">
            <a:avLst>
              <a:gd name="adj1" fmla="val 34422"/>
              <a:gd name="adj2" fmla="val 50000"/>
            </a:avLst>
          </a:prstGeom>
          <a:noFill/>
          <a:ln w="1016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3" name="Picture 2" descr="D:\c.hamery\Downloads\EuroMovDHM_06_2022.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420907" y="2538166"/>
            <a:ext cx="3220756" cy="16103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E:\SpaceFortress\Poster\POSTER\CHU_Toulous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95843" y="3686333"/>
            <a:ext cx="1368570" cy="136857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e 48"/>
          <p:cNvGrpSpPr/>
          <p:nvPr/>
        </p:nvGrpSpPr>
        <p:grpSpPr>
          <a:xfrm>
            <a:off x="21571068" y="16593701"/>
            <a:ext cx="7282879" cy="6609993"/>
            <a:chOff x="21535353" y="16593701"/>
            <a:chExt cx="7282879" cy="6609993"/>
          </a:xfrm>
        </p:grpSpPr>
        <p:sp>
          <p:nvSpPr>
            <p:cNvPr id="43" name="Rectangle à coins arrondis 42"/>
            <p:cNvSpPr/>
            <p:nvPr/>
          </p:nvSpPr>
          <p:spPr>
            <a:xfrm>
              <a:off x="21535353" y="16593701"/>
              <a:ext cx="7150031" cy="6609993"/>
            </a:xfrm>
            <a:prstGeom prst="roundRect">
              <a:avLst>
                <a:gd name="adj" fmla="val 4829"/>
              </a:avLst>
            </a:prstGeom>
            <a:solidFill>
              <a:srgbClr val="E1EB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ZoneTexte 24"/>
            <p:cNvSpPr txBox="1"/>
            <p:nvPr/>
          </p:nvSpPr>
          <p:spPr bwMode="auto">
            <a:xfrm>
              <a:off x="21535353" y="22628398"/>
              <a:ext cx="7150031" cy="430887"/>
            </a:xfrm>
            <a:prstGeom prst="rect">
              <a:avLst/>
            </a:prstGeom>
          </p:spPr>
          <p:txBody>
            <a:bodyPr vert="horz" wrap="square" lIns="272556" tIns="0" rIns="0" bIns="0" rtlCol="0" anchor="b">
              <a:spAutoFit/>
            </a:bodyPr>
            <a:lstStyle/>
            <a:p>
              <a:pPr algn="ctr"/>
              <a:r>
                <a:rPr lang="en-US" sz="2800" b="1" dirty="0" smtClean="0">
                  <a:solidFill>
                    <a:srgbClr val="4E87B6"/>
                  </a:solidFill>
                </a:rPr>
                <a:t>SHAM &amp; tRNS High Definition Montages</a:t>
              </a:r>
            </a:p>
          </p:txBody>
        </p:sp>
        <p:sp>
          <p:nvSpPr>
            <p:cNvPr id="234" name="object 10"/>
            <p:cNvSpPr txBox="1"/>
            <p:nvPr/>
          </p:nvSpPr>
          <p:spPr>
            <a:xfrm>
              <a:off x="26247829" y="18883982"/>
              <a:ext cx="1926660" cy="505267"/>
            </a:xfrm>
            <a:prstGeom prst="rect">
              <a:avLst/>
            </a:prstGeom>
          </p:spPr>
          <p:txBody>
            <a:bodyPr vert="horz" wrap="square" lIns="0" tIns="12700" rIns="0" bIns="0" rtlCol="0">
              <a:spAutoFit/>
            </a:bodyPr>
            <a:lstStyle/>
            <a:p>
              <a:pPr marL="12700" algn="ctr">
                <a:lnSpc>
                  <a:spcPct val="100000"/>
                </a:lnSpc>
                <a:spcBef>
                  <a:spcPts val="100"/>
                </a:spcBef>
              </a:pPr>
              <a:r>
                <a:rPr lang="fr-FR" sz="3200" b="1" spc="-10" dirty="0" err="1" smtClean="0">
                  <a:cs typeface="Arial"/>
                </a:rPr>
                <a:t>tRNS</a:t>
              </a:r>
              <a:endParaRPr sz="3200" dirty="0">
                <a:cs typeface="Arial"/>
              </a:endParaRPr>
            </a:p>
          </p:txBody>
        </p:sp>
        <p:pic>
          <p:nvPicPr>
            <p:cNvPr id="235" name="object 8"/>
            <p:cNvPicPr/>
            <p:nvPr/>
          </p:nvPicPr>
          <p:blipFill>
            <a:blip r:embed="rId17" cstate="print"/>
            <a:stretch>
              <a:fillRect/>
            </a:stretch>
          </p:blipFill>
          <p:spPr>
            <a:xfrm>
              <a:off x="26068575" y="19518003"/>
              <a:ext cx="2285169" cy="2104273"/>
            </a:xfrm>
            <a:prstGeom prst="rect">
              <a:avLst/>
            </a:prstGeom>
          </p:spPr>
        </p:pic>
        <p:sp>
          <p:nvSpPr>
            <p:cNvPr id="237" name="object 13"/>
            <p:cNvSpPr txBox="1"/>
            <p:nvPr/>
          </p:nvSpPr>
          <p:spPr>
            <a:xfrm>
              <a:off x="21699321" y="20126428"/>
              <a:ext cx="1584075" cy="887422"/>
            </a:xfrm>
            <a:prstGeom prst="rect">
              <a:avLst/>
            </a:prstGeom>
          </p:spPr>
          <p:txBody>
            <a:bodyPr vert="horz" wrap="square" lIns="0" tIns="12700" rIns="0" bIns="0" rtlCol="0">
              <a:spAutoFit/>
            </a:bodyPr>
            <a:lstStyle/>
            <a:p>
              <a:pPr marL="253365" marR="5080" indent="-241300">
                <a:lnSpc>
                  <a:spcPct val="100000"/>
                </a:lnSpc>
                <a:spcBef>
                  <a:spcPts val="100"/>
                </a:spcBef>
              </a:pPr>
              <a:r>
                <a:rPr lang="fr-FR" sz="2800" dirty="0" smtClean="0">
                  <a:cs typeface="Arial MT"/>
                </a:rPr>
                <a:t>Influence</a:t>
              </a:r>
              <a:endParaRPr lang="fr-FR" sz="2800" spc="-5" dirty="0" smtClean="0">
                <a:cs typeface="Arial MT"/>
              </a:endParaRPr>
            </a:p>
            <a:p>
              <a:pPr marL="253365" marR="5080" indent="-241300">
                <a:lnSpc>
                  <a:spcPct val="100000"/>
                </a:lnSpc>
                <a:spcBef>
                  <a:spcPts val="100"/>
                </a:spcBef>
              </a:pPr>
              <a:r>
                <a:rPr lang="fr-FR" sz="2800" spc="-5" dirty="0">
                  <a:cs typeface="Arial MT"/>
                </a:rPr>
                <a:t>M</a:t>
              </a:r>
              <a:r>
                <a:rPr lang="fr-FR" sz="2800" spc="-5" dirty="0" smtClean="0">
                  <a:cs typeface="Arial MT"/>
                </a:rPr>
                <a:t>ap</a:t>
              </a:r>
              <a:endParaRPr sz="2800" dirty="0">
                <a:cs typeface="Arial MT"/>
              </a:endParaRPr>
            </a:p>
          </p:txBody>
        </p:sp>
        <p:sp>
          <p:nvSpPr>
            <p:cNvPr id="238" name="object 21"/>
            <p:cNvSpPr txBox="1"/>
            <p:nvPr/>
          </p:nvSpPr>
          <p:spPr>
            <a:xfrm>
              <a:off x="21699321" y="17540077"/>
              <a:ext cx="1829887" cy="443711"/>
            </a:xfrm>
            <a:prstGeom prst="rect">
              <a:avLst/>
            </a:prstGeom>
          </p:spPr>
          <p:txBody>
            <a:bodyPr vert="horz" wrap="square" lIns="0" tIns="12700" rIns="0" bIns="0" rtlCol="0">
              <a:spAutoFit/>
            </a:bodyPr>
            <a:lstStyle/>
            <a:p>
              <a:pPr marL="12700">
                <a:lnSpc>
                  <a:spcPct val="100000"/>
                </a:lnSpc>
                <a:spcBef>
                  <a:spcPts val="100"/>
                </a:spcBef>
              </a:pPr>
              <a:r>
                <a:rPr sz="2800" spc="-5" dirty="0">
                  <a:cs typeface="Arial MT"/>
                </a:rPr>
                <a:t>Mo</a:t>
              </a:r>
              <a:r>
                <a:rPr sz="2800" spc="-15" dirty="0">
                  <a:cs typeface="Arial MT"/>
                </a:rPr>
                <a:t>n</a:t>
              </a:r>
              <a:r>
                <a:rPr sz="2800" spc="-5" dirty="0">
                  <a:cs typeface="Arial MT"/>
                </a:rPr>
                <a:t>ta</a:t>
              </a:r>
              <a:r>
                <a:rPr sz="2800" spc="-15" dirty="0">
                  <a:cs typeface="Arial MT"/>
                </a:rPr>
                <a:t>g</a:t>
              </a:r>
              <a:r>
                <a:rPr sz="2800" spc="-5" dirty="0">
                  <a:cs typeface="Arial MT"/>
                </a:rPr>
                <a:t>e</a:t>
              </a:r>
              <a:endParaRPr sz="2800" dirty="0">
                <a:cs typeface="Arial MT"/>
              </a:endParaRPr>
            </a:p>
          </p:txBody>
        </p:sp>
        <p:pic>
          <p:nvPicPr>
            <p:cNvPr id="239" name="object 17"/>
            <p:cNvPicPr/>
            <p:nvPr/>
          </p:nvPicPr>
          <p:blipFill>
            <a:blip r:embed="rId18" cstate="print"/>
            <a:stretch>
              <a:fillRect/>
            </a:stretch>
          </p:blipFill>
          <p:spPr>
            <a:xfrm>
              <a:off x="23224685" y="19480771"/>
              <a:ext cx="2608779" cy="2178736"/>
            </a:xfrm>
            <a:prstGeom prst="rect">
              <a:avLst/>
            </a:prstGeom>
          </p:spPr>
        </p:pic>
        <p:sp>
          <p:nvSpPr>
            <p:cNvPr id="240" name="object 10"/>
            <p:cNvSpPr txBox="1"/>
            <p:nvPr/>
          </p:nvSpPr>
          <p:spPr>
            <a:xfrm>
              <a:off x="23375507" y="18883982"/>
              <a:ext cx="1926660" cy="505267"/>
            </a:xfrm>
            <a:prstGeom prst="rect">
              <a:avLst/>
            </a:prstGeom>
          </p:spPr>
          <p:txBody>
            <a:bodyPr vert="horz" wrap="square" lIns="0" tIns="12700" rIns="0" bIns="0" rtlCol="0">
              <a:spAutoFit/>
            </a:bodyPr>
            <a:lstStyle/>
            <a:p>
              <a:pPr marL="12700" algn="ctr">
                <a:lnSpc>
                  <a:spcPct val="100000"/>
                </a:lnSpc>
                <a:spcBef>
                  <a:spcPts val="100"/>
                </a:spcBef>
              </a:pPr>
              <a:r>
                <a:rPr lang="fr-FR" sz="3200" b="1" spc="-10" dirty="0" smtClean="0">
                  <a:cs typeface="Arial"/>
                </a:rPr>
                <a:t>SHAM</a:t>
              </a:r>
            </a:p>
          </p:txBody>
        </p:sp>
        <p:grpSp>
          <p:nvGrpSpPr>
            <p:cNvPr id="35" name="Groupe 34"/>
            <p:cNvGrpSpPr/>
            <p:nvPr/>
          </p:nvGrpSpPr>
          <p:grpSpPr>
            <a:xfrm>
              <a:off x="24502149" y="16743474"/>
              <a:ext cx="2411435" cy="2032864"/>
              <a:chOff x="25397009" y="16890843"/>
              <a:chExt cx="2246945" cy="1894197"/>
            </a:xfrm>
          </p:grpSpPr>
          <p:pic>
            <p:nvPicPr>
              <p:cNvPr id="24" name="Picture 2" descr="E:\SpaceFortress\Poster\POSTER\montageBlue.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397009" y="16890843"/>
                <a:ext cx="2246945" cy="1894197"/>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p:cNvSpPr txBox="1"/>
              <p:nvPr/>
            </p:nvSpPr>
            <p:spPr bwMode="auto">
              <a:xfrm rot="1194075">
                <a:off x="25583457" y="17234545"/>
                <a:ext cx="271313" cy="276999"/>
              </a:xfrm>
              <a:prstGeom prst="rect">
                <a:avLst/>
              </a:prstGeom>
            </p:spPr>
            <p:txBody>
              <a:bodyPr vert="horz" wrap="square" lIns="0" tIns="0" rIns="0" bIns="0" rtlCol="0" anchor="b">
                <a:spAutoFit/>
              </a:bodyPr>
              <a:lstStyle/>
              <a:p>
                <a:r>
                  <a:rPr lang="en-US" sz="1800" dirty="0" smtClean="0"/>
                  <a:t>C4</a:t>
                </a:r>
              </a:p>
            </p:txBody>
          </p:sp>
          <p:sp>
            <p:nvSpPr>
              <p:cNvPr id="242" name="ZoneTexte 241"/>
              <p:cNvSpPr txBox="1"/>
              <p:nvPr/>
            </p:nvSpPr>
            <p:spPr bwMode="auto">
              <a:xfrm>
                <a:off x="26274165" y="17708656"/>
                <a:ext cx="246319" cy="276999"/>
              </a:xfrm>
              <a:prstGeom prst="rect">
                <a:avLst/>
              </a:prstGeom>
            </p:spPr>
            <p:txBody>
              <a:bodyPr vert="horz" wrap="square" lIns="0" tIns="0" rIns="0" bIns="0" rtlCol="0" anchor="b">
                <a:spAutoFit/>
              </a:bodyPr>
              <a:lstStyle/>
              <a:p>
                <a:r>
                  <a:rPr lang="en-US" sz="1800" dirty="0"/>
                  <a:t>F</a:t>
                </a:r>
                <a:r>
                  <a:rPr lang="en-US" sz="1800" dirty="0" smtClean="0"/>
                  <a:t>4</a:t>
                </a:r>
              </a:p>
            </p:txBody>
          </p:sp>
          <p:sp>
            <p:nvSpPr>
              <p:cNvPr id="243" name="ZoneTexte 242"/>
              <p:cNvSpPr txBox="1"/>
              <p:nvPr/>
            </p:nvSpPr>
            <p:spPr bwMode="auto">
              <a:xfrm rot="20592126">
                <a:off x="26955746" y="17278899"/>
                <a:ext cx="271313" cy="276999"/>
              </a:xfrm>
              <a:prstGeom prst="rect">
                <a:avLst/>
              </a:prstGeom>
            </p:spPr>
            <p:txBody>
              <a:bodyPr vert="horz" wrap="square" lIns="0" tIns="0" rIns="0" bIns="0" rtlCol="0" anchor="b">
                <a:spAutoFit/>
              </a:bodyPr>
              <a:lstStyle/>
              <a:p>
                <a:r>
                  <a:rPr lang="en-US" sz="1800" dirty="0" smtClean="0"/>
                  <a:t>FZ</a:t>
                </a:r>
              </a:p>
            </p:txBody>
          </p:sp>
          <p:sp>
            <p:nvSpPr>
              <p:cNvPr id="244" name="ZoneTexte 243"/>
              <p:cNvSpPr txBox="1"/>
              <p:nvPr/>
            </p:nvSpPr>
            <p:spPr bwMode="auto">
              <a:xfrm rot="685872">
                <a:off x="25910508" y="18370825"/>
                <a:ext cx="246319" cy="276999"/>
              </a:xfrm>
              <a:prstGeom prst="rect">
                <a:avLst/>
              </a:prstGeom>
            </p:spPr>
            <p:txBody>
              <a:bodyPr vert="horz" wrap="square" lIns="0" tIns="0" rIns="0" bIns="0" rtlCol="0" anchor="b">
                <a:spAutoFit/>
              </a:bodyPr>
              <a:lstStyle/>
              <a:p>
                <a:r>
                  <a:rPr lang="en-US" sz="1800" dirty="0" smtClean="0"/>
                  <a:t>F</a:t>
                </a:r>
                <a:r>
                  <a:rPr lang="en-US" sz="1800" dirty="0"/>
                  <a:t>8</a:t>
                </a:r>
                <a:endParaRPr lang="en-US" sz="1800" dirty="0" smtClean="0"/>
              </a:p>
            </p:txBody>
          </p:sp>
          <p:sp>
            <p:nvSpPr>
              <p:cNvPr id="245" name="ZoneTexte 244"/>
              <p:cNvSpPr txBox="1"/>
              <p:nvPr/>
            </p:nvSpPr>
            <p:spPr bwMode="auto">
              <a:xfrm rot="20970057">
                <a:off x="26739947" y="18349053"/>
                <a:ext cx="352291" cy="276999"/>
              </a:xfrm>
              <a:prstGeom prst="rect">
                <a:avLst/>
              </a:prstGeom>
            </p:spPr>
            <p:txBody>
              <a:bodyPr vert="horz" wrap="square" lIns="0" tIns="0" rIns="0" bIns="0" rtlCol="0" anchor="b">
                <a:spAutoFit/>
              </a:bodyPr>
              <a:lstStyle/>
              <a:p>
                <a:r>
                  <a:rPr lang="en-US" sz="1800" dirty="0" smtClean="0"/>
                  <a:t>FP2</a:t>
                </a:r>
              </a:p>
            </p:txBody>
          </p:sp>
        </p:grpSp>
        <p:grpSp>
          <p:nvGrpSpPr>
            <p:cNvPr id="42" name="Groupe 41"/>
            <p:cNvGrpSpPr/>
            <p:nvPr/>
          </p:nvGrpSpPr>
          <p:grpSpPr>
            <a:xfrm>
              <a:off x="23212622" y="21908318"/>
              <a:ext cx="5605610" cy="533759"/>
              <a:chOff x="24131306" y="21778796"/>
              <a:chExt cx="5605610" cy="533759"/>
            </a:xfrm>
          </p:grpSpPr>
          <p:sp>
            <p:nvSpPr>
              <p:cNvPr id="228" name="object 2"/>
              <p:cNvSpPr txBox="1"/>
              <p:nvPr/>
            </p:nvSpPr>
            <p:spPr>
              <a:xfrm>
                <a:off x="24140987" y="22052869"/>
                <a:ext cx="257554" cy="259686"/>
              </a:xfrm>
              <a:prstGeom prst="rect">
                <a:avLst/>
              </a:prstGeom>
            </p:spPr>
            <p:txBody>
              <a:bodyPr vert="horz" wrap="square" lIns="0" tIns="13335" rIns="0" bIns="0" rtlCol="0">
                <a:spAutoFit/>
              </a:bodyPr>
              <a:lstStyle/>
              <a:p>
                <a:pPr marL="12700">
                  <a:lnSpc>
                    <a:spcPct val="100000"/>
                  </a:lnSpc>
                  <a:spcBef>
                    <a:spcPts val="105"/>
                  </a:spcBef>
                </a:pPr>
                <a:r>
                  <a:rPr sz="1600" b="1" dirty="0">
                    <a:latin typeface="Arial"/>
                    <a:cs typeface="Arial"/>
                  </a:rPr>
                  <a:t>0</a:t>
                </a:r>
                <a:endParaRPr sz="1600" dirty="0">
                  <a:latin typeface="Arial"/>
                  <a:cs typeface="Arial"/>
                </a:endParaRPr>
              </a:p>
            </p:txBody>
          </p:sp>
          <p:sp>
            <p:nvSpPr>
              <p:cNvPr id="229" name="object 3"/>
              <p:cNvSpPr txBox="1"/>
              <p:nvPr/>
            </p:nvSpPr>
            <p:spPr>
              <a:xfrm>
                <a:off x="24762258" y="22052869"/>
                <a:ext cx="453193" cy="259686"/>
              </a:xfrm>
              <a:prstGeom prst="rect">
                <a:avLst/>
              </a:prstGeom>
            </p:spPr>
            <p:txBody>
              <a:bodyPr vert="horz" wrap="square" lIns="0" tIns="13335" rIns="0" bIns="0" rtlCol="0">
                <a:spAutoFit/>
              </a:bodyPr>
              <a:lstStyle/>
              <a:p>
                <a:pPr marL="12700">
                  <a:lnSpc>
                    <a:spcPct val="100000"/>
                  </a:lnSpc>
                  <a:spcBef>
                    <a:spcPts val="105"/>
                  </a:spcBef>
                </a:pPr>
                <a:r>
                  <a:rPr sz="1600" b="1" dirty="0">
                    <a:latin typeface="Arial"/>
                    <a:cs typeface="Arial"/>
                  </a:rPr>
                  <a:t>0</a:t>
                </a:r>
                <a:r>
                  <a:rPr sz="1600" b="1" spc="-5" dirty="0">
                    <a:latin typeface="Arial"/>
                    <a:cs typeface="Arial"/>
                  </a:rPr>
                  <a:t>.</a:t>
                </a:r>
                <a:r>
                  <a:rPr sz="1600" b="1" dirty="0">
                    <a:latin typeface="Arial"/>
                    <a:cs typeface="Arial"/>
                  </a:rPr>
                  <a:t>02</a:t>
                </a:r>
                <a:endParaRPr sz="1600" dirty="0">
                  <a:latin typeface="Arial"/>
                  <a:cs typeface="Arial"/>
                </a:endParaRPr>
              </a:p>
            </p:txBody>
          </p:sp>
          <p:sp>
            <p:nvSpPr>
              <p:cNvPr id="230" name="object 4"/>
              <p:cNvSpPr txBox="1"/>
              <p:nvPr/>
            </p:nvSpPr>
            <p:spPr>
              <a:xfrm>
                <a:off x="25579168" y="22052869"/>
                <a:ext cx="438403" cy="259686"/>
              </a:xfrm>
              <a:prstGeom prst="rect">
                <a:avLst/>
              </a:prstGeom>
            </p:spPr>
            <p:txBody>
              <a:bodyPr vert="horz" wrap="square" lIns="0" tIns="13335" rIns="0" bIns="0" rtlCol="0">
                <a:spAutoFit/>
              </a:bodyPr>
              <a:lstStyle/>
              <a:p>
                <a:pPr marL="12700">
                  <a:lnSpc>
                    <a:spcPct val="100000"/>
                  </a:lnSpc>
                  <a:spcBef>
                    <a:spcPts val="105"/>
                  </a:spcBef>
                </a:pPr>
                <a:r>
                  <a:rPr sz="1600" b="1" dirty="0">
                    <a:latin typeface="Arial"/>
                    <a:cs typeface="Arial"/>
                  </a:rPr>
                  <a:t>0</a:t>
                </a:r>
                <a:r>
                  <a:rPr sz="1600" b="1" spc="-5" dirty="0">
                    <a:latin typeface="Arial"/>
                    <a:cs typeface="Arial"/>
                  </a:rPr>
                  <a:t>.</a:t>
                </a:r>
                <a:r>
                  <a:rPr sz="1600" b="1" dirty="0">
                    <a:latin typeface="Arial"/>
                    <a:cs typeface="Arial"/>
                  </a:rPr>
                  <a:t>04</a:t>
                </a:r>
                <a:endParaRPr sz="1600" dirty="0">
                  <a:latin typeface="Arial"/>
                  <a:cs typeface="Arial"/>
                </a:endParaRPr>
              </a:p>
            </p:txBody>
          </p:sp>
          <p:sp>
            <p:nvSpPr>
              <p:cNvPr id="231" name="object 5"/>
              <p:cNvSpPr txBox="1"/>
              <p:nvPr/>
            </p:nvSpPr>
            <p:spPr>
              <a:xfrm>
                <a:off x="26381288" y="22052869"/>
                <a:ext cx="410286" cy="259686"/>
              </a:xfrm>
              <a:prstGeom prst="rect">
                <a:avLst/>
              </a:prstGeom>
            </p:spPr>
            <p:txBody>
              <a:bodyPr vert="horz" wrap="square" lIns="0" tIns="13335" rIns="0" bIns="0" rtlCol="0">
                <a:spAutoFit/>
              </a:bodyPr>
              <a:lstStyle/>
              <a:p>
                <a:pPr marL="12700">
                  <a:lnSpc>
                    <a:spcPct val="100000"/>
                  </a:lnSpc>
                  <a:spcBef>
                    <a:spcPts val="105"/>
                  </a:spcBef>
                  <a:tabLst>
                    <a:tab pos="527685" algn="l"/>
                  </a:tabLst>
                </a:pPr>
                <a:r>
                  <a:rPr sz="1600" b="1" dirty="0">
                    <a:latin typeface="Arial"/>
                    <a:cs typeface="Arial"/>
                  </a:rPr>
                  <a:t>0</a:t>
                </a:r>
                <a:r>
                  <a:rPr sz="1600" b="1" spc="-5" dirty="0">
                    <a:latin typeface="Arial"/>
                    <a:cs typeface="Arial"/>
                  </a:rPr>
                  <a:t>.</a:t>
                </a:r>
                <a:r>
                  <a:rPr sz="1600" b="1" dirty="0">
                    <a:latin typeface="Arial"/>
                    <a:cs typeface="Arial"/>
                  </a:rPr>
                  <a:t>06	</a:t>
                </a:r>
                <a:endParaRPr sz="1600" dirty="0">
                  <a:latin typeface="Arial"/>
                  <a:cs typeface="Arial"/>
                </a:endParaRPr>
              </a:p>
            </p:txBody>
          </p:sp>
          <p:sp>
            <p:nvSpPr>
              <p:cNvPr id="232" name="object 6"/>
              <p:cNvSpPr txBox="1"/>
              <p:nvPr/>
            </p:nvSpPr>
            <p:spPr>
              <a:xfrm>
                <a:off x="27957411" y="22052869"/>
                <a:ext cx="433821" cy="259686"/>
              </a:xfrm>
              <a:prstGeom prst="rect">
                <a:avLst/>
              </a:prstGeom>
            </p:spPr>
            <p:txBody>
              <a:bodyPr vert="horz" wrap="square" lIns="0" tIns="13335" rIns="0" bIns="0" rtlCol="0">
                <a:spAutoFit/>
              </a:bodyPr>
              <a:lstStyle/>
              <a:p>
                <a:pPr marL="12700">
                  <a:lnSpc>
                    <a:spcPct val="100000"/>
                  </a:lnSpc>
                  <a:spcBef>
                    <a:spcPts val="105"/>
                  </a:spcBef>
                </a:pPr>
                <a:r>
                  <a:rPr sz="1600" b="1" dirty="0">
                    <a:latin typeface="Arial"/>
                    <a:cs typeface="Arial"/>
                  </a:rPr>
                  <a:t>0</a:t>
                </a:r>
                <a:r>
                  <a:rPr sz="1600" b="1" spc="-5" dirty="0">
                    <a:latin typeface="Arial"/>
                    <a:cs typeface="Arial"/>
                  </a:rPr>
                  <a:t>.</a:t>
                </a:r>
                <a:r>
                  <a:rPr sz="1600" b="1" dirty="0">
                    <a:latin typeface="Arial"/>
                    <a:cs typeface="Arial"/>
                  </a:rPr>
                  <a:t>10</a:t>
                </a:r>
                <a:endParaRPr sz="1600" dirty="0">
                  <a:latin typeface="Arial"/>
                  <a:cs typeface="Arial"/>
                </a:endParaRPr>
              </a:p>
            </p:txBody>
          </p:sp>
          <p:sp>
            <p:nvSpPr>
              <p:cNvPr id="233" name="object 7"/>
              <p:cNvSpPr txBox="1"/>
              <p:nvPr/>
            </p:nvSpPr>
            <p:spPr>
              <a:xfrm>
                <a:off x="28449430" y="21778796"/>
                <a:ext cx="1287486" cy="289823"/>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||En||</a:t>
                </a:r>
                <a:r>
                  <a:rPr sz="1800" b="1" spc="-90" dirty="0">
                    <a:latin typeface="Arial"/>
                    <a:cs typeface="Arial"/>
                  </a:rPr>
                  <a:t> </a:t>
                </a:r>
                <a:r>
                  <a:rPr sz="1800" b="1" dirty="0">
                    <a:latin typeface="Arial"/>
                    <a:cs typeface="Arial"/>
                  </a:rPr>
                  <a:t>(mV)</a:t>
                </a:r>
                <a:endParaRPr sz="1800" dirty="0">
                  <a:latin typeface="Arial"/>
                  <a:cs typeface="Arial"/>
                </a:endParaRPr>
              </a:p>
            </p:txBody>
          </p:sp>
          <p:pic>
            <p:nvPicPr>
              <p:cNvPr id="241" name="Picture 2" descr="https://lh4.googleusercontent.com/He5vf77lbLnUKyCaUOvxbfBkbsVaF8Z4Zjh1OMYY_RhkSh7ys0Ovk9aqzJJWXE5np54MNw9ok6dYCKbNf6wWZ6k3B1dyVk0VLkRriopRtZy6mJNgnIfKKdjQojVXYhp3JqPsSdDh"/>
              <p:cNvPicPr>
                <a:picLocks noChangeAspect="1" noChangeArrowheads="1"/>
              </p:cNvPicPr>
              <p:nvPr/>
            </p:nvPicPr>
            <p:blipFill rotWithShape="1">
              <a:blip r:embed="rId20">
                <a:extLst>
                  <a:ext uri="{28A0092B-C50C-407E-A947-70E740481C1C}">
                    <a14:useLocalDpi xmlns:a14="http://schemas.microsoft.com/office/drawing/2010/main" val="0"/>
                  </a:ext>
                </a:extLst>
              </a:blip>
              <a:srcRect l="4727" t="1" b="50000"/>
              <a:stretch/>
            </p:blipFill>
            <p:spPr bwMode="auto">
              <a:xfrm>
                <a:off x="24131306" y="21886567"/>
                <a:ext cx="4266805" cy="176661"/>
              </a:xfrm>
              <a:prstGeom prst="rect">
                <a:avLst/>
              </a:prstGeom>
              <a:noFill/>
              <a:extLst>
                <a:ext uri="{909E8E84-426E-40DD-AFC4-6F175D3DCCD1}">
                  <a14:hiddenFill xmlns:a14="http://schemas.microsoft.com/office/drawing/2010/main">
                    <a:solidFill>
                      <a:srgbClr val="FFFFFF"/>
                    </a:solidFill>
                  </a14:hiddenFill>
                </a:ext>
              </a:extLst>
            </p:spPr>
          </p:pic>
          <p:sp>
            <p:nvSpPr>
              <p:cNvPr id="246" name="object 4"/>
              <p:cNvSpPr txBox="1"/>
              <p:nvPr/>
            </p:nvSpPr>
            <p:spPr>
              <a:xfrm>
                <a:off x="27155291" y="22052869"/>
                <a:ext cx="438403" cy="259686"/>
              </a:xfrm>
              <a:prstGeom prst="rect">
                <a:avLst/>
              </a:prstGeom>
            </p:spPr>
            <p:txBody>
              <a:bodyPr vert="horz" wrap="square" lIns="0" tIns="13335" rIns="0" bIns="0" rtlCol="0">
                <a:spAutoFit/>
              </a:bodyPr>
              <a:lstStyle/>
              <a:p>
                <a:pPr marL="12700">
                  <a:lnSpc>
                    <a:spcPct val="100000"/>
                  </a:lnSpc>
                  <a:spcBef>
                    <a:spcPts val="105"/>
                  </a:spcBef>
                </a:pPr>
                <a:r>
                  <a:rPr sz="1600" b="1" dirty="0" smtClean="0">
                    <a:latin typeface="Arial"/>
                    <a:cs typeface="Arial"/>
                  </a:rPr>
                  <a:t>0</a:t>
                </a:r>
                <a:r>
                  <a:rPr sz="1600" b="1" spc="-5" dirty="0" smtClean="0">
                    <a:latin typeface="Arial"/>
                    <a:cs typeface="Arial"/>
                  </a:rPr>
                  <a:t>.</a:t>
                </a:r>
                <a:r>
                  <a:rPr sz="1600" b="1" dirty="0" smtClean="0">
                    <a:latin typeface="Arial"/>
                    <a:cs typeface="Arial"/>
                  </a:rPr>
                  <a:t>0</a:t>
                </a:r>
                <a:r>
                  <a:rPr lang="fr-FR" sz="1600" b="1" dirty="0" smtClean="0">
                    <a:latin typeface="Arial"/>
                    <a:cs typeface="Arial"/>
                  </a:rPr>
                  <a:t>8</a:t>
                </a:r>
                <a:endParaRPr sz="1600" dirty="0">
                  <a:latin typeface="Arial"/>
                  <a:cs typeface="Arial"/>
                </a:endParaRPr>
              </a:p>
            </p:txBody>
          </p:sp>
        </p:grpSp>
      </p:grpSp>
      <p:cxnSp>
        <p:nvCxnSpPr>
          <p:cNvPr id="61" name="Connecteur droit 60"/>
          <p:cNvCxnSpPr/>
          <p:nvPr/>
        </p:nvCxnSpPr>
        <p:spPr>
          <a:xfrm>
            <a:off x="16674645" y="7002662"/>
            <a:ext cx="4408572" cy="0"/>
          </a:xfrm>
          <a:prstGeom prst="line">
            <a:avLst/>
          </a:prstGeom>
          <a:ln>
            <a:solidFill>
              <a:schemeClr val="bg1">
                <a:alpha val="85098"/>
              </a:schemeClr>
            </a:solidFill>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bwMode="auto">
          <a:xfrm>
            <a:off x="16475031" y="6426598"/>
            <a:ext cx="4608186" cy="957503"/>
          </a:xfrm>
          <a:prstGeom prst="rect">
            <a:avLst/>
          </a:prstGeom>
          <a:noFill/>
        </p:spPr>
        <p:txBody>
          <a:bodyPr vert="horz" wrap="square" lIns="0" tIns="0" rIns="0" bIns="0" rtlCol="0" anchor="b">
            <a:spAutoFit/>
          </a:bodyPr>
          <a:lstStyle/>
          <a:p>
            <a:pPr algn="ctr"/>
            <a:r>
              <a:rPr lang="en-US" sz="6000" b="1" dirty="0" smtClean="0">
                <a:solidFill>
                  <a:srgbClr val="4E87B6"/>
                </a:solidFill>
                <a:latin typeface="Segoe UI" panose="020B0502040204020203" pitchFamily="34" charset="0"/>
                <a:ea typeface="Segoe UI" panose="020B0502040204020203" pitchFamily="34" charset="0"/>
                <a:cs typeface="Segoe UI" panose="020B0502040204020203" pitchFamily="34" charset="0"/>
              </a:rPr>
              <a:t>Objectives</a:t>
            </a:r>
          </a:p>
        </p:txBody>
      </p:sp>
    </p:spTree>
    <p:extLst>
      <p:ext uri="{BB962C8B-B14F-4D97-AF65-F5344CB8AC3E}">
        <p14:creationId xmlns:p14="http://schemas.microsoft.com/office/powerpoint/2010/main" val="2837506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vert="horz" lIns="272556" tIns="0" rIns="0" bIns="0" rtlCol="0" anchor="b"/>
      <a:lstStyle>
        <a:defPPr>
          <a:defRPr sz="2800" dirty="0" smtClean="0"/>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29535</TotalTime>
  <Words>573</Words>
  <Application>Microsoft Office PowerPoint</Application>
  <PresentationFormat>Personnalisé</PresentationFormat>
  <Paragraphs>112</Paragraphs>
  <Slides>1</Slides>
  <Notes>1</Notes>
  <HiddenSlides>0</HiddenSlides>
  <MMClips>0</MMClips>
  <ScaleCrop>false</ScaleCrop>
  <HeadingPairs>
    <vt:vector size="4" baseType="variant">
      <vt:variant>
        <vt:lpstr>Thème</vt:lpstr>
      </vt:variant>
      <vt:variant>
        <vt:i4>1</vt:i4>
      </vt:variant>
      <vt:variant>
        <vt:lpstr>Titres des diapositives</vt:lpstr>
      </vt:variant>
      <vt:variant>
        <vt:i4>1</vt:i4>
      </vt:variant>
    </vt:vector>
  </HeadingPairs>
  <TitlesOfParts>
    <vt:vector size="2" baseType="lpstr">
      <vt:lpstr>Thème Office</vt:lpstr>
      <vt:lpstr>Transcranial random noise stimulation enhances retention performance after training of a complex cognitive task.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Poster_Neuroergonomics</dc:title>
  <dc:creator>Hamery</dc:creator>
  <cp:lastModifiedBy>c.hamery</cp:lastModifiedBy>
  <cp:revision>685</cp:revision>
  <cp:lastPrinted>2020-03-05T10:37:20Z</cp:lastPrinted>
  <dcterms:modified xsi:type="dcterms:W3CDTF">2022-07-13T13:09:44Z</dcterms:modified>
</cp:coreProperties>
</file>